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Lst>
  <p:notesMasterIdLst>
    <p:notesMasterId r:id="rId62"/>
  </p:notesMasterIdLst>
  <p:handoutMasterIdLst>
    <p:handoutMasterId r:id="rId63"/>
  </p:handoutMasterIdLst>
  <p:sldIdLst>
    <p:sldId id="511" r:id="rId10"/>
    <p:sldId id="512" r:id="rId11"/>
    <p:sldId id="520" r:id="rId12"/>
    <p:sldId id="513" r:id="rId13"/>
    <p:sldId id="514" r:id="rId14"/>
    <p:sldId id="518" r:id="rId15"/>
    <p:sldId id="519" r:id="rId16"/>
    <p:sldId id="517" r:id="rId17"/>
    <p:sldId id="394" r:id="rId18"/>
    <p:sldId id="515" r:id="rId19"/>
    <p:sldId id="386" r:id="rId20"/>
    <p:sldId id="378" r:id="rId21"/>
    <p:sldId id="382" r:id="rId22"/>
    <p:sldId id="388" r:id="rId23"/>
    <p:sldId id="384" r:id="rId24"/>
    <p:sldId id="477" r:id="rId25"/>
    <p:sldId id="504" r:id="rId26"/>
    <p:sldId id="473" r:id="rId27"/>
    <p:sldId id="475" r:id="rId28"/>
    <p:sldId id="474" r:id="rId29"/>
    <p:sldId id="480" r:id="rId30"/>
    <p:sldId id="481" r:id="rId31"/>
    <p:sldId id="505" r:id="rId32"/>
    <p:sldId id="482" r:id="rId33"/>
    <p:sldId id="468" r:id="rId34"/>
    <p:sldId id="407" r:id="rId35"/>
    <p:sldId id="471" r:id="rId36"/>
    <p:sldId id="434" r:id="rId37"/>
    <p:sldId id="410" r:id="rId38"/>
    <p:sldId id="432" r:id="rId39"/>
    <p:sldId id="440" r:id="rId40"/>
    <p:sldId id="438" r:id="rId41"/>
    <p:sldId id="413" r:id="rId42"/>
    <p:sldId id="442" r:id="rId43"/>
    <p:sldId id="499" r:id="rId44"/>
    <p:sldId id="489" r:id="rId45"/>
    <p:sldId id="491" r:id="rId46"/>
    <p:sldId id="437" r:id="rId47"/>
    <p:sldId id="492" r:id="rId48"/>
    <p:sldId id="494" r:id="rId49"/>
    <p:sldId id="507" r:id="rId50"/>
    <p:sldId id="417" r:id="rId51"/>
    <p:sldId id="421" r:id="rId52"/>
    <p:sldId id="422" r:id="rId53"/>
    <p:sldId id="423" r:id="rId54"/>
    <p:sldId id="460" r:id="rId55"/>
    <p:sldId id="500" r:id="rId56"/>
    <p:sldId id="486" r:id="rId57"/>
    <p:sldId id="464" r:id="rId58"/>
    <p:sldId id="462" r:id="rId59"/>
    <p:sldId id="463" r:id="rId60"/>
    <p:sldId id="521"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DE2E58"/>
    <a:srgbClr val="000000"/>
    <a:srgbClr val="BFBFBF"/>
    <a:srgbClr val="0078D7"/>
    <a:srgbClr val="62ACE6"/>
    <a:srgbClr val="505050"/>
    <a:srgbClr val="107C1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88456" autoAdjust="0"/>
  </p:normalViewPr>
  <p:slideViewPr>
    <p:cSldViewPr>
      <p:cViewPr varScale="1">
        <p:scale>
          <a:sx n="95" d="100"/>
          <a:sy n="95" d="100"/>
        </p:scale>
        <p:origin x="33" y="33"/>
      </p:cViewPr>
      <p:guideLst/>
    </p:cSldViewPr>
  </p:slideViewPr>
  <p:outlineViewPr>
    <p:cViewPr>
      <p:scale>
        <a:sx n="33" d="100"/>
        <a:sy n="33" d="100"/>
      </p:scale>
      <p:origin x="0" y="-10002"/>
    </p:cViewPr>
  </p:outlineViewPr>
  <p:notesTextViewPr>
    <p:cViewPr>
      <p:scale>
        <a:sx n="100" d="100"/>
        <a:sy n="100" d="100"/>
      </p:scale>
      <p:origin x="0" y="0"/>
    </p:cViewPr>
  </p:notesTextViewPr>
  <p:sorterViewPr>
    <p:cViewPr>
      <p:scale>
        <a:sx n="100" d="100"/>
        <a:sy n="100" d="100"/>
      </p:scale>
      <p:origin x="0" y="-2865"/>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456CE-05E4-4243-9B91-8CAC99B9EC54}" type="doc">
      <dgm:prSet loTypeId="urn:microsoft.com/office/officeart/2005/8/layout/hProcess9" loCatId="process" qsTypeId="urn:microsoft.com/office/officeart/2005/8/quickstyle/simple1" qsCatId="simple" csTypeId="urn:microsoft.com/office/officeart/2005/8/colors/accent1_2" csCatId="accent1" phldr="1"/>
      <dgm:spPr/>
    </dgm:pt>
    <dgm:pt modelId="{B1753103-0991-4553-BF36-AED41243C064}">
      <dgm:prSet phldrT="[Text]"/>
      <dgm:spPr/>
      <dgm:t>
        <a:bodyPr/>
        <a:lstStyle/>
        <a:p>
          <a:r>
            <a:rPr lang="en-US" dirty="0"/>
            <a:t>Introduction Dialog</a:t>
          </a:r>
        </a:p>
      </dgm:t>
    </dgm:pt>
    <dgm:pt modelId="{9D52EB92-3C14-48AF-8ADB-FFE6022120CD}" type="parTrans" cxnId="{3E733832-A61B-4C01-BE0F-35FC81102BF1}">
      <dgm:prSet/>
      <dgm:spPr/>
      <dgm:t>
        <a:bodyPr/>
        <a:lstStyle/>
        <a:p>
          <a:endParaRPr lang="en-US"/>
        </a:p>
      </dgm:t>
    </dgm:pt>
    <dgm:pt modelId="{C2909BA6-C1A0-4A3D-9097-910A52BCFE8D}" type="sibTrans" cxnId="{3E733832-A61B-4C01-BE0F-35FC81102BF1}">
      <dgm:prSet/>
      <dgm:spPr/>
      <dgm:t>
        <a:bodyPr/>
        <a:lstStyle/>
        <a:p>
          <a:endParaRPr lang="en-US"/>
        </a:p>
      </dgm:t>
    </dgm:pt>
    <dgm:pt modelId="{363AA924-69E0-4C6D-8FE0-0A8C17095D9E}">
      <dgm:prSet phldrT="[Text]"/>
      <dgm:spPr/>
      <dgm:t>
        <a:bodyPr/>
        <a:lstStyle/>
        <a:p>
          <a:r>
            <a:rPr lang="en-US" dirty="0"/>
            <a:t>User Info Dialog</a:t>
          </a:r>
        </a:p>
      </dgm:t>
    </dgm:pt>
    <dgm:pt modelId="{2D416B09-4195-4A25-8C58-40A486990C9D}" type="parTrans" cxnId="{60425706-9A6C-4309-BE9B-D4F30D33D277}">
      <dgm:prSet/>
      <dgm:spPr/>
      <dgm:t>
        <a:bodyPr/>
        <a:lstStyle/>
        <a:p>
          <a:endParaRPr lang="en-US"/>
        </a:p>
      </dgm:t>
    </dgm:pt>
    <dgm:pt modelId="{11737132-E2E5-4D06-8488-63913F02FCB3}" type="sibTrans" cxnId="{60425706-9A6C-4309-BE9B-D4F30D33D277}">
      <dgm:prSet/>
      <dgm:spPr/>
      <dgm:t>
        <a:bodyPr/>
        <a:lstStyle/>
        <a:p>
          <a:endParaRPr lang="en-US"/>
        </a:p>
      </dgm:t>
    </dgm:pt>
    <dgm:pt modelId="{F47E09DF-77EB-4A78-9D65-E94E10790947}">
      <dgm:prSet phldrT="[Text]"/>
      <dgm:spPr/>
      <dgm:t>
        <a:bodyPr/>
        <a:lstStyle/>
        <a:p>
          <a:r>
            <a:rPr lang="en-US" dirty="0"/>
            <a:t>Reservation Dialog</a:t>
          </a:r>
        </a:p>
      </dgm:t>
    </dgm:pt>
    <dgm:pt modelId="{D195DF09-0F3C-47B3-9A15-A796836C51FE}" type="parTrans" cxnId="{A2331C0A-BC6F-41C9-A831-C4C3408E7318}">
      <dgm:prSet/>
      <dgm:spPr/>
      <dgm:t>
        <a:bodyPr/>
        <a:lstStyle/>
        <a:p>
          <a:endParaRPr lang="en-US"/>
        </a:p>
      </dgm:t>
    </dgm:pt>
    <dgm:pt modelId="{E4CB47CD-05A7-4EF7-8A5F-C340D6634646}" type="sibTrans" cxnId="{A2331C0A-BC6F-41C9-A831-C4C3408E7318}">
      <dgm:prSet/>
      <dgm:spPr/>
      <dgm:t>
        <a:bodyPr/>
        <a:lstStyle/>
        <a:p>
          <a:endParaRPr lang="en-US"/>
        </a:p>
      </dgm:t>
    </dgm:pt>
    <dgm:pt modelId="{7DE850E4-22BC-4189-B206-6C38166DF1B7}" type="pres">
      <dgm:prSet presAssocID="{29F456CE-05E4-4243-9B91-8CAC99B9EC54}" presName="CompostProcess" presStyleCnt="0">
        <dgm:presLayoutVars>
          <dgm:dir/>
          <dgm:resizeHandles val="exact"/>
        </dgm:presLayoutVars>
      </dgm:prSet>
      <dgm:spPr/>
    </dgm:pt>
    <dgm:pt modelId="{65DF6D8B-2F47-496F-9A9C-87230615920C}" type="pres">
      <dgm:prSet presAssocID="{29F456CE-05E4-4243-9B91-8CAC99B9EC54}" presName="arrow" presStyleLbl="bgShp" presStyleIdx="0" presStyleCnt="1"/>
      <dgm:spPr/>
    </dgm:pt>
    <dgm:pt modelId="{128AD8F9-E10B-449B-9107-B607E0959E31}" type="pres">
      <dgm:prSet presAssocID="{29F456CE-05E4-4243-9B91-8CAC99B9EC54}" presName="linearProcess" presStyleCnt="0"/>
      <dgm:spPr/>
    </dgm:pt>
    <dgm:pt modelId="{5332ECF7-3349-42D2-A608-D332A9E39B0F}" type="pres">
      <dgm:prSet presAssocID="{B1753103-0991-4553-BF36-AED41243C064}" presName="textNode" presStyleLbl="node1" presStyleIdx="0" presStyleCnt="3">
        <dgm:presLayoutVars>
          <dgm:bulletEnabled val="1"/>
        </dgm:presLayoutVars>
      </dgm:prSet>
      <dgm:spPr/>
    </dgm:pt>
    <dgm:pt modelId="{07095286-808A-4DDC-9357-672531B88982}" type="pres">
      <dgm:prSet presAssocID="{C2909BA6-C1A0-4A3D-9097-910A52BCFE8D}" presName="sibTrans" presStyleCnt="0"/>
      <dgm:spPr/>
    </dgm:pt>
    <dgm:pt modelId="{020DC43E-E2E2-4754-B3DB-D1FDEF1D3174}" type="pres">
      <dgm:prSet presAssocID="{363AA924-69E0-4C6D-8FE0-0A8C17095D9E}" presName="textNode" presStyleLbl="node1" presStyleIdx="1" presStyleCnt="3">
        <dgm:presLayoutVars>
          <dgm:bulletEnabled val="1"/>
        </dgm:presLayoutVars>
      </dgm:prSet>
      <dgm:spPr/>
    </dgm:pt>
    <dgm:pt modelId="{B8244E26-5A86-46DC-9551-CD50F545F526}" type="pres">
      <dgm:prSet presAssocID="{11737132-E2E5-4D06-8488-63913F02FCB3}" presName="sibTrans" presStyleCnt="0"/>
      <dgm:spPr/>
    </dgm:pt>
    <dgm:pt modelId="{5C6F0EBE-2407-47C2-87C9-1395FE8AE065}" type="pres">
      <dgm:prSet presAssocID="{F47E09DF-77EB-4A78-9D65-E94E10790947}" presName="textNode" presStyleLbl="node1" presStyleIdx="2" presStyleCnt="3">
        <dgm:presLayoutVars>
          <dgm:bulletEnabled val="1"/>
        </dgm:presLayoutVars>
      </dgm:prSet>
      <dgm:spPr/>
    </dgm:pt>
  </dgm:ptLst>
  <dgm:cxnLst>
    <dgm:cxn modelId="{428C3603-2098-4886-99B5-1E35C13D02D2}" type="presOf" srcId="{363AA924-69E0-4C6D-8FE0-0A8C17095D9E}" destId="{020DC43E-E2E2-4754-B3DB-D1FDEF1D3174}" srcOrd="0" destOrd="0" presId="urn:microsoft.com/office/officeart/2005/8/layout/hProcess9"/>
    <dgm:cxn modelId="{60425706-9A6C-4309-BE9B-D4F30D33D277}" srcId="{29F456CE-05E4-4243-9B91-8CAC99B9EC54}" destId="{363AA924-69E0-4C6D-8FE0-0A8C17095D9E}" srcOrd="1" destOrd="0" parTransId="{2D416B09-4195-4A25-8C58-40A486990C9D}" sibTransId="{11737132-E2E5-4D06-8488-63913F02FCB3}"/>
    <dgm:cxn modelId="{A2331C0A-BC6F-41C9-A831-C4C3408E7318}" srcId="{29F456CE-05E4-4243-9B91-8CAC99B9EC54}" destId="{F47E09DF-77EB-4A78-9D65-E94E10790947}" srcOrd="2" destOrd="0" parTransId="{D195DF09-0F3C-47B3-9A15-A796836C51FE}" sibTransId="{E4CB47CD-05A7-4EF7-8A5F-C340D6634646}"/>
    <dgm:cxn modelId="{11937D0A-DC3F-4069-BD05-627E5C238EF7}" type="presOf" srcId="{29F456CE-05E4-4243-9B91-8CAC99B9EC54}" destId="{7DE850E4-22BC-4189-B206-6C38166DF1B7}" srcOrd="0" destOrd="0" presId="urn:microsoft.com/office/officeart/2005/8/layout/hProcess9"/>
    <dgm:cxn modelId="{3E733832-A61B-4C01-BE0F-35FC81102BF1}" srcId="{29F456CE-05E4-4243-9B91-8CAC99B9EC54}" destId="{B1753103-0991-4553-BF36-AED41243C064}" srcOrd="0" destOrd="0" parTransId="{9D52EB92-3C14-48AF-8ADB-FFE6022120CD}" sibTransId="{C2909BA6-C1A0-4A3D-9097-910A52BCFE8D}"/>
    <dgm:cxn modelId="{2000515F-3CC8-4E85-AA32-7D4047F467A5}" type="presOf" srcId="{F47E09DF-77EB-4A78-9D65-E94E10790947}" destId="{5C6F0EBE-2407-47C2-87C9-1395FE8AE065}" srcOrd="0" destOrd="0" presId="urn:microsoft.com/office/officeart/2005/8/layout/hProcess9"/>
    <dgm:cxn modelId="{F7B4D7EF-9F94-4B12-AF6A-4A2E849BDF93}" type="presOf" srcId="{B1753103-0991-4553-BF36-AED41243C064}" destId="{5332ECF7-3349-42D2-A608-D332A9E39B0F}" srcOrd="0" destOrd="0" presId="urn:microsoft.com/office/officeart/2005/8/layout/hProcess9"/>
    <dgm:cxn modelId="{853AA563-580D-493B-B74F-AED071239CF6}" type="presParOf" srcId="{7DE850E4-22BC-4189-B206-6C38166DF1B7}" destId="{65DF6D8B-2F47-496F-9A9C-87230615920C}" srcOrd="0" destOrd="0" presId="urn:microsoft.com/office/officeart/2005/8/layout/hProcess9"/>
    <dgm:cxn modelId="{DA390671-3040-49A6-912D-8D26F1996F4D}" type="presParOf" srcId="{7DE850E4-22BC-4189-B206-6C38166DF1B7}" destId="{128AD8F9-E10B-449B-9107-B607E0959E31}" srcOrd="1" destOrd="0" presId="urn:microsoft.com/office/officeart/2005/8/layout/hProcess9"/>
    <dgm:cxn modelId="{B53BCA5C-E296-4639-897B-7334C4132B37}" type="presParOf" srcId="{128AD8F9-E10B-449B-9107-B607E0959E31}" destId="{5332ECF7-3349-42D2-A608-D332A9E39B0F}" srcOrd="0" destOrd="0" presId="urn:microsoft.com/office/officeart/2005/8/layout/hProcess9"/>
    <dgm:cxn modelId="{BDA3A533-FEDD-4E51-B695-EC91C695D6C6}" type="presParOf" srcId="{128AD8F9-E10B-449B-9107-B607E0959E31}" destId="{07095286-808A-4DDC-9357-672531B88982}" srcOrd="1" destOrd="0" presId="urn:microsoft.com/office/officeart/2005/8/layout/hProcess9"/>
    <dgm:cxn modelId="{150CEDE3-81F4-4009-817D-DBDE54815127}" type="presParOf" srcId="{128AD8F9-E10B-449B-9107-B607E0959E31}" destId="{020DC43E-E2E2-4754-B3DB-D1FDEF1D3174}" srcOrd="2" destOrd="0" presId="urn:microsoft.com/office/officeart/2005/8/layout/hProcess9"/>
    <dgm:cxn modelId="{C85B4E47-B5F8-427C-9A33-4469B49701A5}" type="presParOf" srcId="{128AD8F9-E10B-449B-9107-B607E0959E31}" destId="{B8244E26-5A86-46DC-9551-CD50F545F526}" srcOrd="3" destOrd="0" presId="urn:microsoft.com/office/officeart/2005/8/layout/hProcess9"/>
    <dgm:cxn modelId="{8CD05C6C-3CB6-4DD1-A08B-FC648440C71E}" type="presParOf" srcId="{128AD8F9-E10B-449B-9107-B607E0959E31}" destId="{5C6F0EBE-2407-47C2-87C9-1395FE8AE06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6D8B-2F47-496F-9A9C-87230615920C}">
      <dsp:nvSpPr>
        <dsp:cNvPr id="0" name=""/>
        <dsp:cNvSpPr/>
      </dsp:nvSpPr>
      <dsp:spPr>
        <a:xfrm>
          <a:off x="621823" y="0"/>
          <a:ext cx="7047335" cy="4724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ECF7-3349-42D2-A608-D332A9E39B0F}">
      <dsp:nvSpPr>
        <dsp:cNvPr id="0" name=""/>
        <dsp:cNvSpPr/>
      </dsp:nvSpPr>
      <dsp:spPr>
        <a:xfrm>
          <a:off x="5123"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Introduction Dialog</a:t>
          </a:r>
        </a:p>
      </dsp:txBody>
      <dsp:txXfrm>
        <a:off x="97373" y="1509569"/>
        <a:ext cx="2482768" cy="1705260"/>
      </dsp:txXfrm>
    </dsp:sp>
    <dsp:sp modelId="{020DC43E-E2E2-4754-B3DB-D1FDEF1D3174}">
      <dsp:nvSpPr>
        <dsp:cNvPr id="0" name=""/>
        <dsp:cNvSpPr/>
      </dsp:nvSpPr>
      <dsp:spPr>
        <a:xfrm>
          <a:off x="2811857"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User Info Dialog</a:t>
          </a:r>
        </a:p>
      </dsp:txBody>
      <dsp:txXfrm>
        <a:off x="2904107" y="1509569"/>
        <a:ext cx="2482768" cy="1705260"/>
      </dsp:txXfrm>
    </dsp:sp>
    <dsp:sp modelId="{5C6F0EBE-2407-47C2-87C9-1395FE8AE065}">
      <dsp:nvSpPr>
        <dsp:cNvPr id="0" name=""/>
        <dsp:cNvSpPr/>
      </dsp:nvSpPr>
      <dsp:spPr>
        <a:xfrm>
          <a:off x="5618590" y="1417319"/>
          <a:ext cx="2667268" cy="1889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Reservation Dialog</a:t>
          </a:r>
        </a:p>
      </dsp:txBody>
      <dsp:txXfrm>
        <a:off x="5710840" y="1509569"/>
        <a:ext cx="2482768" cy="17052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9/16/2017 2:06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3-13T01:57:42.677"/>
    </inkml:context>
    <inkml:brush xml:id="br0">
      <inkml:brushProperty name="width" value="0.025" units="cm"/>
      <inkml:brushProperty name="height" value="0.025" units="cm"/>
      <inkml:brushProperty name="color" value="#ED1C24"/>
      <inkml:brushProperty name="ignorePressure" value="1"/>
    </inkml:brush>
  </inkml:definitions>
  <inkml:traceGroup>
    <inkml:annotationXML>
      <emma:emma xmlns:emma="http://www.w3.org/2003/04/emma" version="1.0">
        <emma:interpretation id="{0B508F5B-A616-422E-A513-D025E9FC92BF}" emma:medium="tactile" emma:mode="ink">
          <msink:context xmlns:msink="http://schemas.microsoft.com/ink/2010/main" type="inkDrawing"/>
        </emma:interpretation>
      </emma:emma>
    </inkml:annotationXML>
    <inkml:trace contextRef="#ctx0" brushRef="#br0">386 10299</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9/16/2017 1:52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4578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78381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2467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50788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2367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4783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48069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53187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17947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33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04807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7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4668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08600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4640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9162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016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72868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69901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30423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5239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21090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11508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04145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898641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30738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0577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35946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41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15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22769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61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68192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670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662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30140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814142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380228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135307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011400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9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509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564585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78173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103174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904429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49663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654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2182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http://blog.algorithmia.com/introduction-natural-language-processing-nlp/ </a:t>
            </a:r>
          </a:p>
          <a:p>
            <a:endParaRPr lang="en-US" dirty="0"/>
          </a:p>
          <a:p>
            <a:r>
              <a:rPr lang="en-US" dirty="0"/>
              <a:t>https://www.youtube.com/watch?v=8S3qHHUKqYk </a:t>
            </a:r>
          </a:p>
          <a:p>
            <a:endParaRPr lang="en-US" dirty="0"/>
          </a:p>
          <a:p>
            <a:r>
              <a:rPr lang="en-US" dirty="0"/>
              <a:t>Tons of stuff here : http://blog.algorithmia.com/introduction-natural-language-processing-nlp/ </a:t>
            </a:r>
          </a:p>
          <a:p>
            <a:endParaRPr lang="en-US" dirty="0"/>
          </a:p>
          <a:p>
            <a:r>
              <a:rPr lang="en-US" dirty="0"/>
              <a:t>Human generated language. </a:t>
            </a:r>
          </a:p>
          <a:p>
            <a:endParaRPr lang="en-US" dirty="0"/>
          </a:p>
          <a:p>
            <a:r>
              <a:rPr lang="en-US" dirty="0"/>
              <a:t>spam</a:t>
            </a:r>
            <a:r>
              <a:rPr lang="en-US" baseline="0" dirty="0"/>
              <a:t> detection</a:t>
            </a:r>
          </a:p>
          <a:p>
            <a:endParaRPr lang="en-US" dirty="0"/>
          </a:p>
          <a:p>
            <a:r>
              <a:rPr lang="en-US" dirty="0"/>
              <a:t>Millennial speak</a:t>
            </a:r>
          </a:p>
          <a:p>
            <a:r>
              <a:rPr lang="en-US" dirty="0"/>
              <a:t>On fleek</a:t>
            </a:r>
          </a:p>
          <a:p>
            <a:r>
              <a:rPr lang="en-US" dirty="0"/>
              <a:t>Bae</a:t>
            </a:r>
          </a:p>
          <a:p>
            <a:r>
              <a:rPr lang="en-US" dirty="0"/>
              <a:t>Dabbing</a:t>
            </a:r>
          </a:p>
          <a:p>
            <a:r>
              <a:rPr lang="en-US" dirty="0"/>
              <a:t>Yolo</a:t>
            </a:r>
          </a:p>
          <a:p>
            <a:r>
              <a:rPr lang="en-US" dirty="0"/>
              <a:t>Throwing Shade</a:t>
            </a:r>
          </a:p>
          <a:p>
            <a:endParaRPr lang="en-US" dirty="0"/>
          </a:p>
          <a:p>
            <a:r>
              <a:rPr lang="en-US" dirty="0"/>
              <a:t>To may, the ability of the</a:t>
            </a:r>
            <a:r>
              <a:rPr lang="en-US" baseline="0" dirty="0"/>
              <a:t> computer to process language as skillfully as we do will signal the arrival of truly intelligent machines. The basis of this belief is the fact </a:t>
            </a:r>
            <a:r>
              <a:rPr lang="en-US" baseline="0" dirty="0" err="1"/>
              <a:t>tht</a:t>
            </a:r>
            <a:r>
              <a:rPr lang="en-US" baseline="0" dirty="0"/>
              <a:t> the effective use of language is intertwined with our general cognitive abilities. Among the first to consider the computational implications of this intimate connection was Alan Turing. </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3:02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9386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were not very useful,</a:t>
            </a:r>
            <a:r>
              <a:rPr lang="en-US" baseline="0" dirty="0"/>
              <a:t> just a simple experiment.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4023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172913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0626582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5207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3827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184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278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690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549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2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7562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1167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62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049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1641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65385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092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9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25308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9361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5907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428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3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68781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7382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350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481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1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3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5395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5.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5.png"/><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theme" Target="../theme/theme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image" Target="../media/image5.png"/><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theme" Target="../theme/theme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50" r:id="rId24"/>
    <p:sldLayoutId id="2147484452" r:id="rId25"/>
    <p:sldLayoutId id="2147484454"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453" r:id="rId30"/>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796267895"/>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39.tiff"/><Relationship Id="rId7" Type="http://schemas.openxmlformats.org/officeDocument/2006/relationships/image" Target="../media/image43.tiff"/><Relationship Id="rId12" Type="http://schemas.openxmlformats.org/officeDocument/2006/relationships/customXml" Target="../ink/ink1.xm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42.tiff"/><Relationship Id="rId11" Type="http://schemas.openxmlformats.org/officeDocument/2006/relationships/image" Target="../media/image47.tiff"/><Relationship Id="rId5" Type="http://schemas.openxmlformats.org/officeDocument/2006/relationships/image" Target="../media/image41.tiff"/><Relationship Id="rId10" Type="http://schemas.openxmlformats.org/officeDocument/2006/relationships/image" Target="../media/image46.tiff"/><Relationship Id="rId4" Type="http://schemas.openxmlformats.org/officeDocument/2006/relationships/image" Target="../media/image40.tiff"/><Relationship Id="rId9" Type="http://schemas.openxmlformats.org/officeDocument/2006/relationships/image" Target="../media/image45.tiff"/></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3.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36.svg"/><Relationship Id="rId2" Type="http://schemas.openxmlformats.org/officeDocument/2006/relationships/notesSlide" Target="../notesSlides/notesSlide28.xml"/><Relationship Id="rId16"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3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2.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botframework.com/en-us/node/builder/chat-reference/interfaces/_botbuilder_d_.iuniversalbotsettings.html#persistconversationdata"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8" Type="http://schemas.openxmlformats.org/officeDocument/2006/relationships/hyperlink" Target="http://aka.ms/bf-bc-vstemplate" TargetMode="External"/><Relationship Id="rId3" Type="http://schemas.openxmlformats.org/officeDocument/2006/relationships/hyperlink" Target="https://github.com/pveller/ecommerce-chatbot" TargetMode="External"/><Relationship Id="rId7" Type="http://schemas.openxmlformats.org/officeDocument/2006/relationships/hyperlink" Target="https://docs.botframework.com/en-us/tools/bot-framework-emulator/"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luis.ai/Help" TargetMode="External"/><Relationship Id="rId5" Type="http://schemas.openxmlformats.org/officeDocument/2006/relationships/hyperlink" Target="https://github.com/Microsoft/BotBuilder-Samples" TargetMode="External"/><Relationship Id="rId4" Type="http://schemas.openxmlformats.org/officeDocument/2006/relationships/hyperlink" Target="https://github.com/Microsoft/BotBuilder" TargetMode="External"/><Relationship Id="rId9" Type="http://schemas.openxmlformats.org/officeDocument/2006/relationships/hyperlink" Target="https://ngrok.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in/jamesptruitt/"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2.jpg"/><Relationship Id="rId4" Type="http://schemas.openxmlformats.org/officeDocument/2006/relationships/hyperlink" Target="https://github.com/jamestruitt/AtlantaCodeCampSeptember201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www.botpages.com/"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5728"/>
            <a:ext cx="7021801" cy="917575"/>
          </a:xfrm>
        </p:spPr>
        <p:txBody>
          <a:bodyPr>
            <a:normAutofit fontScale="90000"/>
          </a:bodyPr>
          <a:lstStyle/>
          <a:p>
            <a:r>
              <a:rPr lang="en-US" dirty="0"/>
              <a:t>You talking to me?</a:t>
            </a:r>
            <a:br>
              <a:rPr lang="en-US" sz="3200" dirty="0"/>
            </a:br>
            <a:r>
              <a:rPr lang="en-US" sz="3200" dirty="0"/>
              <a:t>Building Bots with the Bot Framework for the enterprise and beyond. </a:t>
            </a:r>
            <a:endParaRPr lang="en-US" dirty="0"/>
          </a:p>
        </p:txBody>
      </p:sp>
      <p:sp>
        <p:nvSpPr>
          <p:cNvPr id="4" name="Title 1"/>
          <p:cNvSpPr txBox="1">
            <a:spLocks/>
          </p:cNvSpPr>
          <p:nvPr/>
        </p:nvSpPr>
        <p:spPr>
          <a:xfrm>
            <a:off x="274637" y="5249862"/>
            <a:ext cx="7021801"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b="1" dirty="0">
                <a:solidFill>
                  <a:srgbClr val="0078D7"/>
                </a:solidFill>
              </a:rPr>
              <a:t>James Truitt</a:t>
            </a:r>
            <a:br>
              <a:rPr lang="en-US" sz="2800" dirty="0">
                <a:solidFill>
                  <a:srgbClr val="0078D7"/>
                </a:solidFill>
              </a:rPr>
            </a:br>
            <a:r>
              <a:rPr lang="en-US" sz="2400" dirty="0">
                <a:solidFill>
                  <a:srgbClr val="0078D7"/>
                </a:solidFill>
              </a:rPr>
              <a:t>Technical Evangelist - Microsoft</a:t>
            </a:r>
            <a:endParaRPr lang="en-US" sz="2800" dirty="0">
              <a:solidFill>
                <a:srgbClr val="0078D7"/>
              </a:solidFill>
            </a:endParaRPr>
          </a:p>
        </p:txBody>
      </p:sp>
      <p:pic>
        <p:nvPicPr>
          <p:cNvPr id="5" name="Picture 4">
            <a:extLst>
              <a:ext uri="{FF2B5EF4-FFF2-40B4-BE49-F238E27FC236}">
                <a16:creationId xmlns:a16="http://schemas.microsoft.com/office/drawing/2014/main" id="{62A870D2-B8C7-4E87-BEB2-7CE9508D81EA}"/>
              </a:ext>
            </a:extLst>
          </p:cNvPr>
          <p:cNvPicPr>
            <a:picLocks noChangeAspect="1"/>
          </p:cNvPicPr>
          <p:nvPr/>
        </p:nvPicPr>
        <p:blipFill>
          <a:blip r:embed="rId3"/>
          <a:stretch>
            <a:fillRect/>
          </a:stretch>
        </p:blipFill>
        <p:spPr>
          <a:xfrm>
            <a:off x="6435594" y="1685728"/>
            <a:ext cx="6000881" cy="4733831"/>
          </a:xfrm>
          <a:prstGeom prst="rect">
            <a:avLst/>
          </a:prstGeom>
        </p:spPr>
      </p:pic>
    </p:spTree>
    <p:extLst>
      <p:ext uri="{BB962C8B-B14F-4D97-AF65-F5344CB8AC3E}">
        <p14:creationId xmlns:p14="http://schemas.microsoft.com/office/powerpoint/2010/main" val="380888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5637" y="830262"/>
            <a:ext cx="3639138" cy="830997"/>
          </a:xfrm>
          <a:prstGeom prst="rect">
            <a:avLst/>
          </a:prstGeom>
        </p:spPr>
        <p:txBody>
          <a:bodyPr wrap="none">
            <a:spAutoFit/>
          </a:bodyPr>
          <a:lstStyle/>
          <a:p>
            <a:r>
              <a:rPr lang="en-US" sz="4800" dirty="0"/>
              <a:t>What is NLP </a:t>
            </a:r>
          </a:p>
        </p:txBody>
      </p:sp>
      <p:sp>
        <p:nvSpPr>
          <p:cNvPr id="3" name="Rectangle 2"/>
          <p:cNvSpPr/>
          <p:nvPr/>
        </p:nvSpPr>
        <p:spPr>
          <a:xfrm>
            <a:off x="1798637" y="2201862"/>
            <a:ext cx="9525000" cy="2554545"/>
          </a:xfrm>
          <a:prstGeom prst="rect">
            <a:avLst/>
          </a:prstGeom>
        </p:spPr>
        <p:txBody>
          <a:bodyPr wrap="square">
            <a:spAutoFit/>
          </a:bodyPr>
          <a:lstStyle/>
          <a:p>
            <a:r>
              <a:rPr lang="en-US" sz="4000" dirty="0"/>
              <a:t>NLP is a way for computers to analyze, understand, and derive meaning from human language in a smart and useful way.</a:t>
            </a:r>
          </a:p>
        </p:txBody>
      </p:sp>
    </p:spTree>
    <p:extLst>
      <p:ext uri="{BB962C8B-B14F-4D97-AF65-F5344CB8AC3E}">
        <p14:creationId xmlns:p14="http://schemas.microsoft.com/office/powerpoint/2010/main" val="9408622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Why is NLP so hard?</a:t>
            </a:r>
          </a:p>
        </p:txBody>
      </p:sp>
    </p:spTree>
    <p:extLst>
      <p:ext uri="{BB962C8B-B14F-4D97-AF65-F5344CB8AC3E}">
        <p14:creationId xmlns:p14="http://schemas.microsoft.com/office/powerpoint/2010/main" val="1862281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0837" y="220662"/>
            <a:ext cx="11857038" cy="5570756"/>
          </a:xfrm>
          <a:prstGeom prst="rect">
            <a:avLst/>
          </a:prstGeom>
        </p:spPr>
        <p:txBody>
          <a:bodyPr wrap="square">
            <a:spAutoFit/>
          </a:bodyPr>
          <a:lstStyle/>
          <a:p>
            <a:endParaRPr lang="en-US" sz="3200" dirty="0"/>
          </a:p>
          <a:p>
            <a:r>
              <a:rPr lang="en-US" sz="3200" dirty="0">
                <a:solidFill>
                  <a:srgbClr val="0078D7"/>
                </a:solidFill>
              </a:rPr>
              <a:t>“</a:t>
            </a:r>
            <a:r>
              <a:rPr lang="en-US" sz="3600" dirty="0">
                <a:solidFill>
                  <a:srgbClr val="0078D7"/>
                </a:solidFill>
              </a:rPr>
              <a:t>I saw a man on a hill with a telescope.” </a:t>
            </a:r>
            <a:r>
              <a:rPr lang="en-US" sz="3200" dirty="0">
                <a:solidFill>
                  <a:srgbClr val="0078D7"/>
                </a:solidFill>
              </a:rPr>
              <a:t> </a:t>
            </a:r>
          </a:p>
          <a:p>
            <a:endParaRPr lang="en-US" sz="3200" dirty="0"/>
          </a:p>
          <a:p>
            <a:r>
              <a:rPr lang="en-US" sz="3200" dirty="0"/>
              <a:t>Simple statement?</a:t>
            </a:r>
            <a:br>
              <a:rPr lang="en-US" sz="3200" dirty="0"/>
            </a:br>
            <a:r>
              <a:rPr lang="en-US" sz="3200" dirty="0"/>
              <a:t>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and I’m watching him with my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on a hill, who I’m seeing, and he has a telescope.   </a:t>
            </a:r>
          </a:p>
          <a:p>
            <a:pPr marL="285750" indent="-285750">
              <a:lnSpc>
                <a:spcPct val="150000"/>
              </a:lnSpc>
              <a:buFont typeface="Arial" panose="020B0604020202020204" pitchFamily="34" charset="0"/>
              <a:buChar char="•"/>
            </a:pPr>
            <a:r>
              <a:rPr lang="en-US" sz="3200" dirty="0">
                <a:solidFill>
                  <a:srgbClr val="0078D7"/>
                </a:solidFill>
                <a:latin typeface="+mj-lt"/>
              </a:rPr>
              <a:t>There’s a man, and he’s on a hill that also has a telescope on it.   </a:t>
            </a:r>
          </a:p>
          <a:p>
            <a:pPr marL="285750" indent="-285750">
              <a:lnSpc>
                <a:spcPct val="150000"/>
              </a:lnSpc>
              <a:buFont typeface="Arial" panose="020B0604020202020204" pitchFamily="34" charset="0"/>
              <a:buChar char="•"/>
            </a:pPr>
            <a:r>
              <a:rPr lang="en-US" sz="3200" dirty="0">
                <a:solidFill>
                  <a:srgbClr val="0078D7"/>
                </a:solidFill>
                <a:latin typeface="+mj-lt"/>
              </a:rPr>
              <a:t>I’m on a hill, and I saw a man using a telescope.</a:t>
            </a:r>
          </a:p>
        </p:txBody>
      </p:sp>
    </p:spTree>
    <p:extLst>
      <p:ext uri="{BB962C8B-B14F-4D97-AF65-F5344CB8AC3E}">
        <p14:creationId xmlns:p14="http://schemas.microsoft.com/office/powerpoint/2010/main" val="2930549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837" y="1211262"/>
            <a:ext cx="10972800" cy="5509200"/>
          </a:xfrm>
          <a:prstGeom prst="rect">
            <a:avLst/>
          </a:prstGeom>
        </p:spPr>
        <p:txBody>
          <a:bodyPr wrap="square">
            <a:spAutoFit/>
          </a:bodyPr>
          <a:lstStyle/>
          <a:p>
            <a:r>
              <a:rPr lang="en-US" sz="3200" dirty="0"/>
              <a:t>Think about a bot used to answer customers questions about laptops and accessories.</a:t>
            </a:r>
          </a:p>
          <a:p>
            <a:endParaRPr lang="en-US" sz="3200" dirty="0"/>
          </a:p>
          <a:p>
            <a:pPr marL="285750" indent="-285750">
              <a:lnSpc>
                <a:spcPct val="150000"/>
              </a:lnSpc>
              <a:buFont typeface="Arial" panose="020B0604020202020204" pitchFamily="34" charset="0"/>
              <a:buChar char="•"/>
            </a:pPr>
            <a:r>
              <a:rPr lang="en-US" sz="3200" dirty="0"/>
              <a:t>Has my order number 15489 been shipped yet?</a:t>
            </a:r>
          </a:p>
          <a:p>
            <a:pPr marL="285750" indent="-285750">
              <a:lnSpc>
                <a:spcPct val="150000"/>
              </a:lnSpc>
              <a:buFont typeface="Arial" panose="020B0604020202020204" pitchFamily="34" charset="0"/>
              <a:buChar char="•"/>
            </a:pPr>
            <a:r>
              <a:rPr lang="en-US" sz="3200" dirty="0"/>
              <a:t>How fast is the Surface 3?</a:t>
            </a:r>
          </a:p>
          <a:p>
            <a:pPr marL="285750" indent="-285750">
              <a:lnSpc>
                <a:spcPct val="150000"/>
              </a:lnSpc>
              <a:buFont typeface="Arial" panose="020B0604020202020204" pitchFamily="34" charset="0"/>
              <a:buChar char="•"/>
            </a:pPr>
            <a:r>
              <a:rPr lang="en-US" sz="3200" dirty="0"/>
              <a:t>Do you sell Acer Laptops and drives?</a:t>
            </a:r>
          </a:p>
          <a:p>
            <a:pPr marL="285750" indent="-285750">
              <a:lnSpc>
                <a:spcPct val="150000"/>
              </a:lnSpc>
              <a:buFont typeface="Arial" panose="020B0604020202020204" pitchFamily="34" charset="0"/>
              <a:buChar char="•"/>
            </a:pPr>
            <a:r>
              <a:rPr lang="en-US" sz="3200" dirty="0"/>
              <a:t>What kind of a display is on Surface 4</a:t>
            </a:r>
          </a:p>
          <a:p>
            <a:endParaRPr lang="en-US" sz="3200" dirty="0"/>
          </a:p>
          <a:p>
            <a:endParaRPr lang="en-US" sz="3200" dirty="0"/>
          </a:p>
        </p:txBody>
      </p:sp>
    </p:spTree>
    <p:extLst>
      <p:ext uri="{BB962C8B-B14F-4D97-AF65-F5344CB8AC3E}">
        <p14:creationId xmlns:p14="http://schemas.microsoft.com/office/powerpoint/2010/main" val="761576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1"/>
            <a:ext cx="12436475" cy="6994525"/>
          </a:xfrm>
          <a:prstGeom prst="rect">
            <a:avLst/>
          </a:prstGeom>
        </p:spPr>
      </p:pic>
    </p:spTree>
    <p:extLst>
      <p:ext uri="{BB962C8B-B14F-4D97-AF65-F5344CB8AC3E}">
        <p14:creationId xmlns:p14="http://schemas.microsoft.com/office/powerpoint/2010/main" val="87482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437" y="1973262"/>
            <a:ext cx="4648200" cy="917575"/>
          </a:xfrm>
        </p:spPr>
        <p:txBody>
          <a:bodyPr/>
          <a:lstStyle/>
          <a:p>
            <a:r>
              <a:rPr lang="en-US" b="1" dirty="0"/>
              <a:t>Determine Intent</a:t>
            </a:r>
          </a:p>
        </p:txBody>
      </p:sp>
      <p:sp>
        <p:nvSpPr>
          <p:cNvPr id="3" name="Title 1"/>
          <p:cNvSpPr txBox="1">
            <a:spLocks/>
          </p:cNvSpPr>
          <p:nvPr/>
        </p:nvSpPr>
        <p:spPr>
          <a:xfrm>
            <a:off x="5913437" y="3421062"/>
            <a:ext cx="40637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b="1" dirty="0"/>
              <a:t>Define Entities</a:t>
            </a:r>
          </a:p>
        </p:txBody>
      </p:sp>
    </p:spTree>
    <p:extLst>
      <p:ext uri="{BB962C8B-B14F-4D97-AF65-F5344CB8AC3E}">
        <p14:creationId xmlns:p14="http://schemas.microsoft.com/office/powerpoint/2010/main" val="3826325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3"/>
          <a:stretch>
            <a:fillRect/>
          </a:stretch>
        </p:blipFill>
        <p:spPr>
          <a:xfrm>
            <a:off x="7155713" y="3919205"/>
            <a:ext cx="5135448" cy="1198028"/>
          </a:xfrm>
          <a:prstGeom prst="rect">
            <a:avLst/>
          </a:prstGeom>
        </p:spPr>
      </p:pic>
      <p:pic>
        <p:nvPicPr>
          <p:cNvPr id="8" name="Picture 7"/>
          <p:cNvPicPr>
            <a:picLocks noChangeAspect="1"/>
          </p:cNvPicPr>
          <p:nvPr/>
        </p:nvPicPr>
        <p:blipFill>
          <a:blip r:embed="rId4"/>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endCxn id="5" idx="1"/>
          </p:cNvCxnSpPr>
          <p:nvPr/>
        </p:nvCxnSpPr>
        <p:spPr>
          <a:xfrm>
            <a:off x="2255837" y="2689090"/>
            <a:ext cx="3048000" cy="26369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3"/>
          </p:cNvCxnSpPr>
          <p:nvPr/>
        </p:nvCxnSpPr>
        <p:spPr>
          <a:xfrm flipV="1">
            <a:off x="7361237" y="2674616"/>
            <a:ext cx="2598399" cy="26514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95796" y="467721"/>
            <a:ext cx="4968091"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rgbClr val="0078D7"/>
                </a:solidFill>
              </a:rPr>
              <a:t>Intent Recognizers</a:t>
            </a:r>
          </a:p>
        </p:txBody>
      </p:sp>
      <p:sp>
        <p:nvSpPr>
          <p:cNvPr id="5" name="Rectangle 4"/>
          <p:cNvSpPr/>
          <p:nvPr/>
        </p:nvSpPr>
        <p:spPr bwMode="auto">
          <a:xfrm>
            <a:off x="5303837" y="4792662"/>
            <a:ext cx="20574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Recognizer</a:t>
            </a:r>
          </a:p>
        </p:txBody>
      </p:sp>
      <p:sp>
        <p:nvSpPr>
          <p:cNvPr id="17" name="TextBox 16"/>
          <p:cNvSpPr txBox="1"/>
          <p:nvPr/>
        </p:nvSpPr>
        <p:spPr>
          <a:xfrm>
            <a:off x="2424087" y="3501066"/>
            <a:ext cx="2727350"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said</a:t>
            </a:r>
          </a:p>
        </p:txBody>
      </p:sp>
      <p:sp>
        <p:nvSpPr>
          <p:cNvPr id="18" name="TextBox 17"/>
          <p:cNvSpPr txBox="1"/>
          <p:nvPr/>
        </p:nvSpPr>
        <p:spPr>
          <a:xfrm>
            <a:off x="7208837" y="3501066"/>
            <a:ext cx="3099246"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What they meant</a:t>
            </a:r>
          </a:p>
        </p:txBody>
      </p:sp>
      <p:sp>
        <p:nvSpPr>
          <p:cNvPr id="29" name="TextBox 28"/>
          <p:cNvSpPr txBox="1"/>
          <p:nvPr/>
        </p:nvSpPr>
        <p:spPr>
          <a:xfrm>
            <a:off x="4084637" y="5913439"/>
            <a:ext cx="4834913" cy="683264"/>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2800" dirty="0">
                <a:solidFill>
                  <a:srgbClr val="0078D7"/>
                </a:solidFill>
              </a:rPr>
              <a:t>Implements IIntent Interface</a:t>
            </a:r>
          </a:p>
        </p:txBody>
      </p:sp>
      <p:pic>
        <p:nvPicPr>
          <p:cNvPr id="13" name="Picture 12"/>
          <p:cNvPicPr>
            <a:picLocks noChangeAspect="1"/>
          </p:cNvPicPr>
          <p:nvPr/>
        </p:nvPicPr>
        <p:blipFill>
          <a:blip r:embed="rId3"/>
          <a:stretch>
            <a:fillRect/>
          </a:stretch>
        </p:blipFill>
        <p:spPr>
          <a:xfrm>
            <a:off x="158648" y="1405229"/>
            <a:ext cx="2080857" cy="1943100"/>
          </a:xfrm>
          <a:prstGeom prst="rect">
            <a:avLst/>
          </a:prstGeom>
        </p:spPr>
      </p:pic>
      <p:pic>
        <p:nvPicPr>
          <p:cNvPr id="11" name="Picture 10"/>
          <p:cNvPicPr>
            <a:picLocks noChangeAspect="1"/>
          </p:cNvPicPr>
          <p:nvPr/>
        </p:nvPicPr>
        <p:blipFill>
          <a:blip r:embed="rId4"/>
          <a:stretch>
            <a:fillRect/>
          </a:stretch>
        </p:blipFill>
        <p:spPr>
          <a:xfrm>
            <a:off x="9875837" y="1378241"/>
            <a:ext cx="2203260" cy="2057400"/>
          </a:xfrm>
          <a:prstGeom prst="rect">
            <a:avLst/>
          </a:prstGeom>
        </p:spPr>
      </p:pic>
      <p:pic>
        <p:nvPicPr>
          <p:cNvPr id="3" name="Graphic 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0237" y="3047638"/>
            <a:ext cx="365760" cy="329900"/>
          </a:xfrm>
          <a:prstGeom prst="rect">
            <a:avLst/>
          </a:prstGeom>
        </p:spPr>
      </p:pic>
    </p:spTree>
    <p:extLst>
      <p:ext uri="{BB962C8B-B14F-4D97-AF65-F5344CB8AC3E}">
        <p14:creationId xmlns:p14="http://schemas.microsoft.com/office/powerpoint/2010/main" val="3710772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A bot with a single dialog using 100 LUIS intents is a </a:t>
            </a:r>
            <a:r>
              <a:rPr kumimoji="0" lang="en-US" sz="2000" b="1" i="0" u="sng" strike="noStrike" kern="0" cap="none" spc="0" normalizeH="0" baseline="0" noProof="0" dirty="0">
                <a:ln>
                  <a:noFill/>
                </a:ln>
                <a:solidFill>
                  <a:srgbClr val="353535"/>
                </a:solidFill>
                <a:effectLst/>
                <a:uLnTx/>
                <a:uFillTx/>
                <a:latin typeface="Segoe UI Light"/>
                <a:ea typeface="+mn-ea"/>
                <a:cs typeface="+mn-cs"/>
              </a:rPr>
              <a:t>bad design</a:t>
            </a:r>
            <a:r>
              <a:rPr kumimoji="0" lang="en-US" sz="2000" b="1" i="0" u="none" strike="noStrike" kern="0" cap="none" spc="0" normalizeH="0" baseline="0" noProof="0" dirty="0">
                <a:ln>
                  <a:noFill/>
                </a:ln>
                <a:solidFill>
                  <a:srgbClr val="353535"/>
                </a:solidFill>
                <a:effectLst/>
                <a:uLnTx/>
                <a:uFillTx/>
                <a:latin typeface="Segoe UI Light"/>
                <a:ea typeface="+mn-ea"/>
                <a:cs typeface="+mn-cs"/>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Times New Roman" panose="02020603050405020304" pitchFamily="18" charset="0"/>
              </a:rPr>
              <a:t>Hello user! How can I help you?</a:t>
            </a:r>
            <a:endParaRPr kumimoji="0" lang="en-US" sz="1600" b="0" i="0" u="none" strike="noStrike" kern="1200" cap="none" spc="0" normalizeH="0" baseline="0" noProof="0" dirty="0">
              <a:ln>
                <a:noFill/>
              </a:ln>
              <a:solidFill>
                <a:srgbClr val="FFFFFF"/>
              </a:solidFill>
              <a:effectLst/>
              <a:uLnTx/>
              <a:uFillTx/>
              <a:latin typeface="Segoe UI Light"/>
              <a:ea typeface="Times New Roman" panose="02020603050405020304" pitchFamily="18" charset="0"/>
              <a:cs typeface="+mn-cs"/>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One question</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LUIS intents, * 100 different utterances per intent = 10000 different things users may say (plus the other 90000 possibilities you didn’t predict)</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100 different things your bot can do</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Users will only guess 3 or so </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Light"/>
                <a:ea typeface="+mn-ea"/>
                <a:cs typeface="+mn-cs"/>
              </a:rPr>
              <a:t>So you just wasted 97% of your code</a:t>
            </a:r>
            <a:endParaRPr kumimoji="0" lang="en-US" sz="1600"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Users never say things the way you expect</a:t>
            </a:r>
          </a:p>
        </p:txBody>
      </p:sp>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7DD78F-BEE2-4C06-BE2E-487F183BFC44}"/>
              </a:ext>
            </a:extLst>
          </p:cNvPr>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Today’s Agenda</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4" name="Group 3">
            <a:extLst>
              <a:ext uri="{FF2B5EF4-FFF2-40B4-BE49-F238E27FC236}">
                <a16:creationId xmlns:a16="http://schemas.microsoft.com/office/drawing/2014/main" id="{D73FF549-4889-45EE-A722-F786023B54C9}"/>
              </a:ext>
            </a:extLst>
          </p:cNvPr>
          <p:cNvGrpSpPr/>
          <p:nvPr/>
        </p:nvGrpSpPr>
        <p:grpSpPr>
          <a:xfrm>
            <a:off x="3092177" y="1632080"/>
            <a:ext cx="6252120" cy="426308"/>
            <a:chOff x="2142068" y="1582268"/>
            <a:chExt cx="7713131" cy="525931"/>
          </a:xfrm>
        </p:grpSpPr>
        <p:pic>
          <p:nvPicPr>
            <p:cNvPr id="5" name="Picture 4">
              <a:extLst>
                <a:ext uri="{FF2B5EF4-FFF2-40B4-BE49-F238E27FC236}">
                  <a16:creationId xmlns:a16="http://schemas.microsoft.com/office/drawing/2014/main" id="{2774BB20-BF54-47FE-8E82-E334BB65E6CF}"/>
                </a:ext>
              </a:extLst>
            </p:cNvPr>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6" name="Picture 5">
              <a:extLst>
                <a:ext uri="{FF2B5EF4-FFF2-40B4-BE49-F238E27FC236}">
                  <a16:creationId xmlns:a16="http://schemas.microsoft.com/office/drawing/2014/main" id="{3C814DA0-DB6B-48CE-BC75-52346B4C12AD}"/>
                </a:ext>
              </a:extLst>
            </p:cNvPr>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8" name="Picture 7">
              <a:extLst>
                <a:ext uri="{FF2B5EF4-FFF2-40B4-BE49-F238E27FC236}">
                  <a16:creationId xmlns:a16="http://schemas.microsoft.com/office/drawing/2014/main" id="{AF060DA7-72FA-44C5-81B0-7CF1CDD3C2AA}"/>
                </a:ext>
              </a:extLst>
            </p:cNvPr>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9" name="Picture 8">
              <a:extLst>
                <a:ext uri="{FF2B5EF4-FFF2-40B4-BE49-F238E27FC236}">
                  <a16:creationId xmlns:a16="http://schemas.microsoft.com/office/drawing/2014/main" id="{A5E07CF5-2D67-4E1A-9512-C8076FC22D3A}"/>
                </a:ext>
              </a:extLst>
            </p:cNvPr>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0" name="Picture 9">
              <a:extLst>
                <a:ext uri="{FF2B5EF4-FFF2-40B4-BE49-F238E27FC236}">
                  <a16:creationId xmlns:a16="http://schemas.microsoft.com/office/drawing/2014/main" id="{166BFCAA-D280-4C8A-938C-DAC38706396A}"/>
                </a:ext>
              </a:extLst>
            </p:cNvPr>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1" name="Picture 10">
              <a:extLst>
                <a:ext uri="{FF2B5EF4-FFF2-40B4-BE49-F238E27FC236}">
                  <a16:creationId xmlns:a16="http://schemas.microsoft.com/office/drawing/2014/main" id="{21A2EF00-D2E1-4024-BCA1-23F74F248861}"/>
                </a:ext>
              </a:extLst>
            </p:cNvPr>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12" name="Picture 11">
              <a:extLst>
                <a:ext uri="{FF2B5EF4-FFF2-40B4-BE49-F238E27FC236}">
                  <a16:creationId xmlns:a16="http://schemas.microsoft.com/office/drawing/2014/main" id="{E2201FC5-0393-4265-BC5B-85B7F355E36F}"/>
                </a:ext>
              </a:extLst>
            </p:cNvPr>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13" name="Freeform 43">
              <a:extLst>
                <a:ext uri="{FF2B5EF4-FFF2-40B4-BE49-F238E27FC236}">
                  <a16:creationId xmlns:a16="http://schemas.microsoft.com/office/drawing/2014/main" id="{A2690764-7BD4-49E4-AE89-C2D13B36958F}"/>
                </a:ext>
              </a:extLst>
            </p:cNvPr>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 name="Text Placeholder 3">
            <a:extLst>
              <a:ext uri="{FF2B5EF4-FFF2-40B4-BE49-F238E27FC236}">
                <a16:creationId xmlns:a16="http://schemas.microsoft.com/office/drawing/2014/main" id="{11AE65F5-A3AF-4FC0-BE4A-956E7BC78D9D}"/>
              </a:ext>
            </a:extLst>
          </p:cNvPr>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Wingdings" panose="05000000000000000000" pitchFamily="2" charset="2"/>
              <a:buChar char="q"/>
            </a:pPr>
            <a:r>
              <a:rPr lang="en-US" sz="2800" dirty="0"/>
              <a:t>What is a bot</a:t>
            </a:r>
          </a:p>
          <a:p>
            <a:pPr marL="571500" indent="-571500">
              <a:buFont typeface="Wingdings" panose="05000000000000000000" pitchFamily="2" charset="2"/>
              <a:buChar char="q"/>
            </a:pPr>
            <a:r>
              <a:rPr lang="en-US" sz="2800" dirty="0"/>
              <a:t>NLP – Natural Language Processing and LUIS</a:t>
            </a:r>
          </a:p>
          <a:p>
            <a:pPr marL="571500" indent="-571500">
              <a:buFont typeface="Wingdings" panose="05000000000000000000" pitchFamily="2" charset="2"/>
              <a:buChar char="q"/>
            </a:pPr>
            <a:r>
              <a:rPr lang="en-US" sz="2800" dirty="0"/>
              <a:t>Channels</a:t>
            </a:r>
          </a:p>
          <a:p>
            <a:pPr marL="571500" indent="-571500">
              <a:buFont typeface="Wingdings" panose="05000000000000000000" pitchFamily="2" charset="2"/>
              <a:buChar char="q"/>
            </a:pPr>
            <a:r>
              <a:rPr lang="en-US" sz="2800" dirty="0"/>
              <a:t>Connecter and Messages</a:t>
            </a:r>
          </a:p>
          <a:p>
            <a:pPr marL="571500" indent="-571500">
              <a:buFont typeface="Wingdings" panose="05000000000000000000" pitchFamily="2" charset="2"/>
              <a:buChar char="q"/>
            </a:pPr>
            <a:r>
              <a:rPr lang="en-US" sz="2800" dirty="0"/>
              <a:t>Dialogs and Conversations</a:t>
            </a:r>
          </a:p>
          <a:p>
            <a:pPr marL="571500" indent="-571500">
              <a:buFont typeface="Wingdings" panose="05000000000000000000" pitchFamily="2" charset="2"/>
              <a:buChar char="q"/>
            </a:pPr>
            <a:r>
              <a:rPr lang="en-US" sz="2800" dirty="0"/>
              <a:t>Other things to think about</a:t>
            </a:r>
          </a:p>
          <a:p>
            <a:pPr marL="571500" indent="-571500">
              <a:buFont typeface="Wingdings" panose="05000000000000000000" pitchFamily="2" charset="2"/>
              <a:buChar char="q"/>
            </a:pPr>
            <a:r>
              <a:rPr lang="en-US" sz="2800" dirty="0"/>
              <a:t>Demo</a:t>
            </a:r>
          </a:p>
        </p:txBody>
      </p:sp>
    </p:spTree>
    <p:extLst>
      <p:ext uri="{BB962C8B-B14F-4D97-AF65-F5344CB8AC3E}">
        <p14:creationId xmlns:p14="http://schemas.microsoft.com/office/powerpoint/2010/main" val="520115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3"/>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4"/>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events are you interested in?</a:t>
            </a: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Segoe UI Ligh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ea typeface="+mn-ea"/>
                <a:cs typeface="+mn-cs"/>
              </a:rPr>
              <a:t>What music would you like? (by the way, next time you could just type “I’m looking for a song named </a:t>
            </a:r>
            <a:r>
              <a:rPr kumimoji="0" lang="en-US" sz="1400" b="0" i="0" u="none" strike="noStrike" kern="0" cap="none" spc="0" normalizeH="0" baseline="0" noProof="0" dirty="0" err="1">
                <a:ln>
                  <a:noFill/>
                </a:ln>
                <a:solidFill>
                  <a:prstClr val="black"/>
                </a:solidFill>
                <a:effectLst/>
                <a:uLnTx/>
                <a:uFillTx/>
                <a:latin typeface="Segoe UI Light"/>
                <a:ea typeface="+mn-ea"/>
                <a:cs typeface="+mn-cs"/>
              </a:rPr>
              <a:t>xyz</a:t>
            </a:r>
            <a:r>
              <a:rPr kumimoji="0" lang="en-US" sz="1400" b="0" i="0" u="none" strike="noStrike" kern="0" cap="none" spc="0" normalizeH="0" baseline="0" noProof="0" dirty="0">
                <a:ln>
                  <a:noFill/>
                </a:ln>
                <a:solidFill>
                  <a:prstClr val="black"/>
                </a:solidFill>
                <a:effectLst/>
                <a:uLnTx/>
                <a:uFillTx/>
                <a:latin typeface="Segoe UI Light"/>
                <a:ea typeface="+mn-ea"/>
                <a:cs typeface="+mn-cs"/>
              </a:rPr>
              <a:t>” and I will know what to do)</a:t>
            </a: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22591" y="5260275"/>
            <a:ext cx="12009437" cy="1446550"/>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Guide the user</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Save time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353535"/>
                </a:solidFill>
                <a:effectLst/>
                <a:uLnTx/>
                <a:uFillTx/>
                <a:latin typeface="Segoe UI Light"/>
                <a:ea typeface="+mn-ea"/>
                <a:cs typeface="+mn-cs"/>
              </a:rPr>
              <a:t>Help the user </a:t>
            </a:r>
            <a:r>
              <a:rPr kumimoji="0" lang="en-US" sz="2400" b="0" i="0" u="sng" strike="noStrike" kern="0" cap="none" spc="0" normalizeH="0" baseline="0" noProof="0" dirty="0">
                <a:ln>
                  <a:noFill/>
                </a:ln>
                <a:solidFill>
                  <a:srgbClr val="353535"/>
                </a:solidFill>
                <a:effectLst/>
                <a:uLnTx/>
                <a:uFillTx/>
                <a:latin typeface="Segoe UI Light"/>
                <a:ea typeface="+mn-ea"/>
                <a:cs typeface="+mn-cs"/>
              </a:rPr>
              <a:t>discover</a:t>
            </a:r>
            <a:r>
              <a:rPr kumimoji="0" lang="en-US" sz="2400" b="0" i="0" u="none" strike="noStrike" kern="0" cap="none" spc="0" normalizeH="0" baseline="0" noProof="0" dirty="0">
                <a:ln>
                  <a:noFill/>
                </a:ln>
                <a:solidFill>
                  <a:srgbClr val="353535"/>
                </a:solidFill>
                <a:effectLst/>
                <a:uLnTx/>
                <a:uFillTx/>
                <a:latin typeface="Segoe UI Light"/>
                <a:ea typeface="+mn-ea"/>
                <a:cs typeface="+mn-cs"/>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1212850"/>
            <a:ext cx="12436475" cy="1098550"/>
          </a:xfrm>
        </p:spPr>
        <p:txBody>
          <a:bodyPr/>
          <a:lstStyle/>
          <a:p>
            <a:pPr marL="0" indent="0" algn="ctr">
              <a:buNone/>
            </a:pPr>
            <a:r>
              <a:rPr lang="en-US" sz="6600" b="1" dirty="0">
                <a:solidFill>
                  <a:srgbClr val="FFFFFF"/>
                </a:solidFill>
              </a:rPr>
              <a:t>Directed or Non-Directed</a:t>
            </a:r>
          </a:p>
        </p:txBody>
      </p:sp>
      <p:pic>
        <p:nvPicPr>
          <p:cNvPr id="7" name="Picture 6"/>
          <p:cNvPicPr>
            <a:picLocks noChangeAspect="1"/>
          </p:cNvPicPr>
          <p:nvPr/>
        </p:nvPicPr>
        <p:blipFill>
          <a:blip r:embed="rId3"/>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2496061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26368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3"/>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07708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1036637" y="3421062"/>
            <a:ext cx="10287000"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auto">
          <a:xfrm>
            <a:off x="8580437" y="3192462"/>
            <a:ext cx="457200" cy="457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31837" y="2201862"/>
            <a:ext cx="15106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Directed</a:t>
            </a:r>
          </a:p>
        </p:txBody>
      </p:sp>
      <p:sp>
        <p:nvSpPr>
          <p:cNvPr id="7" name="TextBox 6"/>
          <p:cNvSpPr txBox="1"/>
          <p:nvPr/>
        </p:nvSpPr>
        <p:spPr>
          <a:xfrm>
            <a:off x="9571037" y="2049462"/>
            <a:ext cx="230569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Non -Directed</a:t>
            </a:r>
          </a:p>
        </p:txBody>
      </p:sp>
      <p:pic>
        <p:nvPicPr>
          <p:cNvPr id="10" name="Picture 9"/>
          <p:cNvPicPr>
            <a:picLocks noChangeAspect="1"/>
          </p:cNvPicPr>
          <p:nvPr/>
        </p:nvPicPr>
        <p:blipFill>
          <a:blip r:embed="rId3"/>
          <a:stretch>
            <a:fillRect/>
          </a:stretch>
        </p:blipFill>
        <p:spPr>
          <a:xfrm>
            <a:off x="4389437" y="3878262"/>
            <a:ext cx="4038600" cy="3185874"/>
          </a:xfrm>
          <a:prstGeom prst="rect">
            <a:avLst/>
          </a:prstGeom>
        </p:spPr>
      </p:pic>
    </p:spTree>
    <p:extLst>
      <p:ext uri="{BB962C8B-B14F-4D97-AF65-F5344CB8AC3E}">
        <p14:creationId xmlns:p14="http://schemas.microsoft.com/office/powerpoint/2010/main" val="3181804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10800000">
            <a:off x="1211234" y="2644253"/>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rot="10800000">
            <a:off x="5298021" y="2659062"/>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p:cNvSpPr/>
          <p:nvPr/>
        </p:nvSpPr>
        <p:spPr bwMode="auto">
          <a:xfrm rot="10800000">
            <a:off x="8879421" y="2690821"/>
            <a:ext cx="2286000" cy="26670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rot="3713314">
            <a:off x="-322917" y="1681258"/>
            <a:ext cx="35786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What is a reserve </a:t>
            </a:r>
            <a:r>
              <a:rPr lang="en-US" sz="2400" dirty="0"/>
              <a:t>price?</a:t>
            </a:r>
          </a:p>
        </p:txBody>
      </p:sp>
      <p:sp>
        <p:nvSpPr>
          <p:cNvPr id="7" name="TextBox 6"/>
          <p:cNvSpPr txBox="1"/>
          <p:nvPr/>
        </p:nvSpPr>
        <p:spPr>
          <a:xfrm>
            <a:off x="922432" y="5460198"/>
            <a:ext cx="2863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General Questions</a:t>
            </a:r>
          </a:p>
        </p:txBody>
      </p:sp>
      <p:sp>
        <p:nvSpPr>
          <p:cNvPr id="8" name="TextBox 7"/>
          <p:cNvSpPr txBox="1"/>
          <p:nvPr/>
        </p:nvSpPr>
        <p:spPr>
          <a:xfrm>
            <a:off x="5294013" y="5460198"/>
            <a:ext cx="2416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Search</a:t>
            </a:r>
          </a:p>
        </p:txBody>
      </p:sp>
      <p:sp>
        <p:nvSpPr>
          <p:cNvPr id="9" name="TextBox 8"/>
          <p:cNvSpPr txBox="1"/>
          <p:nvPr/>
        </p:nvSpPr>
        <p:spPr>
          <a:xfrm>
            <a:off x="8814270" y="5460198"/>
            <a:ext cx="2433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Product Details</a:t>
            </a:r>
          </a:p>
        </p:txBody>
      </p:sp>
      <p:sp>
        <p:nvSpPr>
          <p:cNvPr id="10" name="TextBox 9"/>
          <p:cNvSpPr txBox="1"/>
          <p:nvPr/>
        </p:nvSpPr>
        <p:spPr>
          <a:xfrm rot="3614486">
            <a:off x="317969" y="1660281"/>
            <a:ext cx="3325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can you hel</a:t>
            </a:r>
            <a:r>
              <a:rPr lang="en-US" sz="2400" dirty="0"/>
              <a:t>p me</a:t>
            </a:r>
          </a:p>
        </p:txBody>
      </p:sp>
      <p:sp>
        <p:nvSpPr>
          <p:cNvPr id="11" name="TextBox 10"/>
          <p:cNvSpPr txBox="1"/>
          <p:nvPr/>
        </p:nvSpPr>
        <p:spPr>
          <a:xfrm rot="2743650">
            <a:off x="3463985" y="2061410"/>
            <a:ext cx="370357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I'm looking for </a:t>
            </a:r>
            <a:r>
              <a:rPr lang="en-US" sz="2400" dirty="0"/>
              <a:t>cameras</a:t>
            </a:r>
          </a:p>
        </p:txBody>
      </p:sp>
      <p:sp>
        <p:nvSpPr>
          <p:cNvPr id="12" name="TextBox 11"/>
          <p:cNvSpPr txBox="1"/>
          <p:nvPr/>
        </p:nvSpPr>
        <p:spPr>
          <a:xfrm rot="2731867">
            <a:off x="6212074" y="1660281"/>
            <a:ext cx="4685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long does the batt</a:t>
            </a:r>
            <a:r>
              <a:rPr lang="en-US" sz="2400" dirty="0"/>
              <a:t>ery last?</a:t>
            </a:r>
          </a:p>
        </p:txBody>
      </p:sp>
      <p:sp>
        <p:nvSpPr>
          <p:cNvPr id="13" name="TextBox 12"/>
          <p:cNvSpPr txBox="1"/>
          <p:nvPr/>
        </p:nvSpPr>
        <p:spPr>
          <a:xfrm rot="4391591">
            <a:off x="4718696" y="2517974"/>
            <a:ext cx="33701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Show me </a:t>
            </a:r>
            <a:r>
              <a:rPr lang="en-US" sz="2400" dirty="0"/>
              <a:t>some shoes</a:t>
            </a:r>
            <a:r>
              <a:rPr lang="en-US" sz="2400" dirty="0">
                <a:solidFill>
                  <a:srgbClr val="FFFFFF"/>
                </a:solidFill>
              </a:rPr>
              <a:t>.</a:t>
            </a:r>
          </a:p>
        </p:txBody>
      </p:sp>
      <p:sp>
        <p:nvSpPr>
          <p:cNvPr id="14" name="TextBox 13"/>
          <p:cNvSpPr txBox="1"/>
          <p:nvPr/>
        </p:nvSpPr>
        <p:spPr>
          <a:xfrm rot="4437124">
            <a:off x="1138611" y="1071360"/>
            <a:ext cx="28299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How do I sign up?</a:t>
            </a:r>
          </a:p>
        </p:txBody>
      </p:sp>
      <p:sp>
        <p:nvSpPr>
          <p:cNvPr id="15" name="TextBox 14"/>
          <p:cNvSpPr txBox="1"/>
          <p:nvPr/>
        </p:nvSpPr>
        <p:spPr>
          <a:xfrm rot="2017657">
            <a:off x="7998515" y="1520977"/>
            <a:ext cx="32346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Is there a warrantee?</a:t>
            </a:r>
          </a:p>
        </p:txBody>
      </p:sp>
    </p:spTree>
    <p:extLst>
      <p:ext uri="{BB962C8B-B14F-4D97-AF65-F5344CB8AC3E}">
        <p14:creationId xmlns:p14="http://schemas.microsoft.com/office/powerpoint/2010/main" val="1299852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sz="6000" dirty="0"/>
              <a:t>The Bot Framework</a:t>
            </a:r>
          </a:p>
        </p:txBody>
      </p:sp>
      <p:pic>
        <p:nvPicPr>
          <p:cNvPr id="5" name="Picture 4"/>
          <p:cNvPicPr>
            <a:picLocks noChangeAspect="1"/>
          </p:cNvPicPr>
          <p:nvPr/>
        </p:nvPicPr>
        <p:blipFill>
          <a:blip r:embed="rId3"/>
          <a:stretch>
            <a:fillRect/>
          </a:stretch>
        </p:blipFill>
        <p:spPr>
          <a:xfrm>
            <a:off x="9342437" y="2354262"/>
            <a:ext cx="2203260" cy="2057400"/>
          </a:xfrm>
          <a:prstGeom prst="rect">
            <a:avLst/>
          </a:prstGeom>
        </p:spPr>
      </p:pic>
      <p:pic>
        <p:nvPicPr>
          <p:cNvPr id="6" name="Graphic 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6837" y="4023659"/>
            <a:ext cx="365760" cy="329900"/>
          </a:xfrm>
          <a:prstGeom prst="rect">
            <a:avLst/>
          </a:prstGeom>
        </p:spPr>
      </p:pic>
    </p:spTree>
    <p:extLst>
      <p:ext uri="{BB962C8B-B14F-4D97-AF65-F5344CB8AC3E}">
        <p14:creationId xmlns:p14="http://schemas.microsoft.com/office/powerpoint/2010/main" val="1336057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https://camo.githubusercontent.com/80b5b361476d7ee5154dd92d731d1f82d4443967/687474703a2f2f646f63732e626f746672616d65776f726b2e636f6d2f656e2d75732f696d616765732f6661712d6f766572766965772f626f746672616d65776f726b5f6f766572766965775f6a756c79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6" y="68262"/>
            <a:ext cx="12056533"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83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4" name="Rectangle 3"/>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5" name="Rectangle 4"/>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6" name="Rectangle 5"/>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7" name="Rectangle 6"/>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Vision/Face</a:t>
            </a:r>
          </a:p>
        </p:txBody>
      </p:sp>
      <p:sp>
        <p:nvSpPr>
          <p:cNvPr id="8" name="Rectangle 7"/>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9" name="Rectangle 8"/>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0" name="Rectangle 9"/>
          <p:cNvSpPr/>
          <p:nvPr/>
        </p:nvSpPr>
        <p:spPr>
          <a:xfrm>
            <a:off x="5146913" y="4599665"/>
            <a:ext cx="2935420"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 </a:t>
            </a:r>
            <a:r>
              <a:rPr kumimoji="0" lang="en-US" sz="1600" b="0" i="0" u="none" strike="noStrike" kern="0" cap="none" spc="0" normalizeH="0" baseline="0" noProof="0">
                <a:ln>
                  <a:noFill/>
                </a:ln>
                <a:solidFill>
                  <a:schemeClr val="tx1">
                    <a:lumMod val="50000"/>
                  </a:schemeClr>
                </a:solidFill>
                <a:effectLst/>
                <a:uLnTx/>
                <a:uFillTx/>
                <a:cs typeface="Segoe UI Light" panose="020B0502040204020203" pitchFamily="34" charset="0"/>
              </a:rPr>
              <a:t>Microsoft Cognitive </a:t>
            </a: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Services</a:t>
            </a:r>
          </a:p>
        </p:txBody>
      </p:sp>
      <p:sp>
        <p:nvSpPr>
          <p:cNvPr id="11" name="Rectangle 10"/>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Search</a:t>
            </a:r>
          </a:p>
        </p:txBody>
      </p:sp>
      <p:sp>
        <p:nvSpPr>
          <p:cNvPr id="12" name="Rectangle 11"/>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Emotion</a:t>
            </a:r>
          </a:p>
        </p:txBody>
      </p:sp>
      <p:sp>
        <p:nvSpPr>
          <p:cNvPr id="13" name="Rectangle 12"/>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Knowledge API</a:t>
            </a:r>
          </a:p>
        </p:txBody>
      </p:sp>
      <p:sp>
        <p:nvSpPr>
          <p:cNvPr id="14" name="Rectangle 13"/>
          <p:cNvSpPr/>
          <p:nvPr/>
        </p:nvSpPr>
        <p:spPr>
          <a:xfrm>
            <a:off x="8430254" y="5389004"/>
            <a:ext cx="511679"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1">
                    <a:lumMod val="75000"/>
                  </a:schemeClr>
                </a:solidFill>
                <a:effectLst/>
                <a:uLnTx/>
                <a:uFillTx/>
                <a:cs typeface="Segoe UI Light" panose="020B0502040204020203" pitchFamily="34" charset="0"/>
              </a:rPr>
              <a:t>…</a:t>
            </a:r>
            <a:endParaRPr kumimoji="0" lang="en-US" sz="2800" b="1" i="0" u="none" strike="noStrike" kern="0" cap="none" spc="0" normalizeH="0" baseline="0" noProof="0" dirty="0">
              <a:ln>
                <a:noFill/>
              </a:ln>
              <a:solidFill>
                <a:schemeClr val="accent1">
                  <a:lumMod val="75000"/>
                </a:schemeClr>
              </a:solidFill>
              <a:effectLst/>
              <a:uLnTx/>
              <a:uFillTx/>
            </a:endParaRPr>
          </a:p>
        </p:txBody>
      </p:sp>
      <p:sp>
        <p:nvSpPr>
          <p:cNvPr id="15" name="Rectangle 14"/>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6" name="TextBox 15"/>
          <p:cNvSpPr txBox="1"/>
          <p:nvPr/>
        </p:nvSpPr>
        <p:spPr>
          <a:xfrm>
            <a:off x="5289418" y="1876192"/>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Bot Connector Service</a:t>
            </a:r>
          </a:p>
        </p:txBody>
      </p:sp>
      <p:sp>
        <p:nvSpPr>
          <p:cNvPr id="17" name="TextBox 16"/>
          <p:cNvSpPr txBox="1"/>
          <p:nvPr/>
        </p:nvSpPr>
        <p:spPr>
          <a:xfrm>
            <a:off x="9048156" y="888807"/>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Conversation Canvas/Channels</a:t>
            </a:r>
          </a:p>
        </p:txBody>
      </p:sp>
      <p:sp>
        <p:nvSpPr>
          <p:cNvPr id="18" name="Rectangle 17"/>
          <p:cNvSpPr/>
          <p:nvPr/>
        </p:nvSpPr>
        <p:spPr>
          <a:xfrm>
            <a:off x="9394295" y="6079098"/>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19" name="Rectangle 18"/>
          <p:cNvSpPr/>
          <p:nvPr/>
        </p:nvSpPr>
        <p:spPr>
          <a:xfrm>
            <a:off x="9471778" y="6160465"/>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p:cNvSpPr/>
          <p:nvPr/>
        </p:nvSpPr>
        <p:spPr>
          <a:xfrm>
            <a:off x="9544268" y="6289673"/>
            <a:ext cx="2113824" cy="365760"/>
          </a:xfrm>
          <a:prstGeom prst="rect">
            <a:avLst/>
          </a:prstGeom>
          <a:solidFill>
            <a:schemeClr val="bg1"/>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cxnSp>
        <p:nvCxnSpPr>
          <p:cNvPr id="21" name="Straight Arrow Connector 20"/>
          <p:cNvCxnSpPr/>
          <p:nvPr/>
        </p:nvCxnSpPr>
        <p:spPr>
          <a:xfrm>
            <a:off x="6674988" y="3835127"/>
            <a:ext cx="0" cy="829044"/>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880860" y="3740128"/>
            <a:ext cx="1145398" cy="1218046"/>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58538" y="3347421"/>
            <a:ext cx="125446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719934" y="3938715"/>
            <a:ext cx="0" cy="1092972"/>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641275" y="5040948"/>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p:cNvSpPr txBox="1"/>
          <p:nvPr/>
        </p:nvSpPr>
        <p:spPr>
          <a:xfrm>
            <a:off x="2803710" y="3361644"/>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50000"/>
                  </a:schemeClr>
                </a:solidFill>
                <a:effectLst/>
                <a:uLnTx/>
                <a:uFillTx/>
                <a:cs typeface="Segoe UI Light" panose="020B0502040204020203" pitchFamily="34" charset="0"/>
              </a:rPr>
              <a:t>API, SDK calls</a:t>
            </a:r>
          </a:p>
        </p:txBody>
      </p:sp>
      <p:cxnSp>
        <p:nvCxnSpPr>
          <p:cNvPr id="28" name="Straight Arrow Connector 27"/>
          <p:cNvCxnSpPr/>
          <p:nvPr/>
        </p:nvCxnSpPr>
        <p:spPr>
          <a:xfrm flipV="1">
            <a:off x="8989739" y="1823886"/>
            <a:ext cx="308195" cy="61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989739" y="2748365"/>
            <a:ext cx="349017" cy="85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8302" y="3171866"/>
            <a:ext cx="301943" cy="3673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82903" y="3588102"/>
            <a:ext cx="355853" cy="1311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94295" y="1403129"/>
            <a:ext cx="2116963" cy="367090"/>
            <a:chOff x="9146658" y="1243275"/>
            <a:chExt cx="2116963" cy="367090"/>
          </a:xfrm>
          <a:solidFill>
            <a:schemeClr val="bg1"/>
          </a:solidFill>
        </p:grpSpPr>
        <p:sp>
          <p:nvSpPr>
            <p:cNvPr id="33" name="Rectangle 32"/>
            <p:cNvSpPr/>
            <p:nvPr/>
          </p:nvSpPr>
          <p:spPr>
            <a:xfrm>
              <a:off x="9149797" y="1243275"/>
              <a:ext cx="2113824" cy="36576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Web Chat</a:t>
              </a:r>
            </a:p>
          </p:txBody>
        </p:sp>
        <p:pic>
          <p:nvPicPr>
            <p:cNvPr id="34" name="Picture 33"/>
            <p:cNvPicPr>
              <a:picLocks noChangeAspect="1"/>
            </p:cNvPicPr>
            <p:nvPr/>
          </p:nvPicPr>
          <p:blipFill>
            <a:blip r:embed="rId3"/>
            <a:stretch>
              <a:fillRect/>
            </a:stretch>
          </p:blipFill>
          <p:spPr>
            <a:xfrm>
              <a:off x="9146658" y="1244605"/>
              <a:ext cx="365760" cy="365760"/>
            </a:xfrm>
            <a:prstGeom prst="rect">
              <a:avLst/>
            </a:prstGeom>
            <a:grpFill/>
            <a:ln>
              <a:noFill/>
            </a:ln>
          </p:spPr>
        </p:pic>
      </p:grpSp>
      <p:grpSp>
        <p:nvGrpSpPr>
          <p:cNvPr id="35" name="Group 34"/>
          <p:cNvGrpSpPr/>
          <p:nvPr/>
        </p:nvGrpSpPr>
        <p:grpSpPr>
          <a:xfrm>
            <a:off x="9394295" y="5611904"/>
            <a:ext cx="2113824" cy="365941"/>
            <a:chOff x="9151129" y="5503401"/>
            <a:chExt cx="2113824" cy="365941"/>
          </a:xfrm>
          <a:solidFill>
            <a:schemeClr val="bg1"/>
          </a:solidFill>
        </p:grpSpPr>
        <p:sp>
          <p:nvSpPr>
            <p:cNvPr id="36" name="Rectangle 35"/>
            <p:cNvSpPr/>
            <p:nvPr/>
          </p:nvSpPr>
          <p:spPr>
            <a:xfrm>
              <a:off x="9151129" y="5503582"/>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Direct Line…</a:t>
              </a:r>
            </a:p>
          </p:txBody>
        </p:sp>
        <p:pic>
          <p:nvPicPr>
            <p:cNvPr id="37" name="Picture 36"/>
            <p:cNvPicPr>
              <a:picLocks noChangeAspect="1"/>
            </p:cNvPicPr>
            <p:nvPr/>
          </p:nvPicPr>
          <p:blipFill>
            <a:blip r:embed="rId3"/>
            <a:stretch>
              <a:fillRect/>
            </a:stretch>
          </p:blipFill>
          <p:spPr>
            <a:xfrm>
              <a:off x="9151809" y="5503401"/>
              <a:ext cx="365760" cy="365760"/>
            </a:xfrm>
            <a:prstGeom prst="rect">
              <a:avLst/>
            </a:prstGeom>
            <a:grpFill/>
          </p:spPr>
        </p:pic>
      </p:grpSp>
      <p:grpSp>
        <p:nvGrpSpPr>
          <p:cNvPr id="38" name="Group 37"/>
          <p:cNvGrpSpPr/>
          <p:nvPr/>
        </p:nvGrpSpPr>
        <p:grpSpPr>
          <a:xfrm>
            <a:off x="9394295" y="1871470"/>
            <a:ext cx="2113824" cy="365760"/>
            <a:chOff x="9145084" y="1800597"/>
            <a:chExt cx="2113824" cy="365760"/>
          </a:xfrm>
          <a:solidFill>
            <a:schemeClr val="bg1"/>
          </a:solidFill>
        </p:grpSpPr>
        <p:sp>
          <p:nvSpPr>
            <p:cNvPr id="39" name="Rectangle 38"/>
            <p:cNvSpPr/>
            <p:nvPr/>
          </p:nvSpPr>
          <p:spPr>
            <a:xfrm>
              <a:off x="9145084" y="180059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Email</a:t>
              </a:r>
            </a:p>
          </p:txBody>
        </p:sp>
        <p:pic>
          <p:nvPicPr>
            <p:cNvPr id="40" name="Picture 39"/>
            <p:cNvPicPr>
              <a:picLocks noChangeAspect="1"/>
            </p:cNvPicPr>
            <p:nvPr/>
          </p:nvPicPr>
          <p:blipFill>
            <a:blip r:embed="rId4"/>
            <a:stretch>
              <a:fillRect/>
            </a:stretch>
          </p:blipFill>
          <p:spPr>
            <a:xfrm>
              <a:off x="9145084" y="1800597"/>
              <a:ext cx="365760" cy="365760"/>
            </a:xfrm>
            <a:prstGeom prst="rect">
              <a:avLst/>
            </a:prstGeom>
            <a:grpFill/>
          </p:spPr>
        </p:pic>
      </p:grpSp>
      <p:grpSp>
        <p:nvGrpSpPr>
          <p:cNvPr id="41" name="Group 40"/>
          <p:cNvGrpSpPr/>
          <p:nvPr/>
        </p:nvGrpSpPr>
        <p:grpSpPr>
          <a:xfrm>
            <a:off x="9394295" y="2338481"/>
            <a:ext cx="2113824" cy="366374"/>
            <a:chOff x="9136040" y="2257257"/>
            <a:chExt cx="2113824" cy="366374"/>
          </a:xfrm>
          <a:solidFill>
            <a:schemeClr val="bg1"/>
          </a:solidFill>
        </p:grpSpPr>
        <p:sp>
          <p:nvSpPr>
            <p:cNvPr id="42" name="Rectangle 41"/>
            <p:cNvSpPr/>
            <p:nvPr/>
          </p:nvSpPr>
          <p:spPr>
            <a:xfrm>
              <a:off x="9136040" y="2257257"/>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Facebook</a:t>
              </a:r>
            </a:p>
          </p:txBody>
        </p:sp>
        <p:pic>
          <p:nvPicPr>
            <p:cNvPr id="43" name="Picture 42"/>
            <p:cNvPicPr>
              <a:picLocks noChangeAspect="1"/>
            </p:cNvPicPr>
            <p:nvPr/>
          </p:nvPicPr>
          <p:blipFill>
            <a:blip r:embed="rId5"/>
            <a:stretch>
              <a:fillRect/>
            </a:stretch>
          </p:blipFill>
          <p:spPr>
            <a:xfrm>
              <a:off x="9136040" y="2257871"/>
              <a:ext cx="365760" cy="365760"/>
            </a:xfrm>
            <a:prstGeom prst="rect">
              <a:avLst/>
            </a:prstGeom>
            <a:grpFill/>
          </p:spPr>
        </p:pic>
      </p:grpSp>
      <p:grpSp>
        <p:nvGrpSpPr>
          <p:cNvPr id="44" name="Group 43"/>
          <p:cNvGrpSpPr/>
          <p:nvPr/>
        </p:nvGrpSpPr>
        <p:grpSpPr>
          <a:xfrm>
            <a:off x="9394295" y="2806106"/>
            <a:ext cx="2113824" cy="365760"/>
            <a:chOff x="9172072" y="2722128"/>
            <a:chExt cx="2113824" cy="365760"/>
          </a:xfrm>
          <a:solidFill>
            <a:schemeClr val="bg1"/>
          </a:solidFill>
        </p:grpSpPr>
        <p:sp>
          <p:nvSpPr>
            <p:cNvPr id="45" name="Rectangle 44"/>
            <p:cNvSpPr/>
            <p:nvPr/>
          </p:nvSpPr>
          <p:spPr>
            <a:xfrm>
              <a:off x="9172072" y="272212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6" name="Picture 45"/>
            <p:cNvPicPr>
              <a:picLocks noChangeAspect="1"/>
            </p:cNvPicPr>
            <p:nvPr/>
          </p:nvPicPr>
          <p:blipFill>
            <a:blip r:embed="rId6"/>
            <a:stretch>
              <a:fillRect/>
            </a:stretch>
          </p:blipFill>
          <p:spPr>
            <a:xfrm>
              <a:off x="9172072" y="2722128"/>
              <a:ext cx="365760" cy="365760"/>
            </a:xfrm>
            <a:prstGeom prst="rect">
              <a:avLst/>
            </a:prstGeom>
            <a:grpFill/>
          </p:spPr>
        </p:pic>
      </p:grpSp>
      <p:grpSp>
        <p:nvGrpSpPr>
          <p:cNvPr id="47" name="Group 46"/>
          <p:cNvGrpSpPr/>
          <p:nvPr/>
        </p:nvGrpSpPr>
        <p:grpSpPr>
          <a:xfrm>
            <a:off x="9394295" y="3273117"/>
            <a:ext cx="2115134" cy="365760"/>
            <a:chOff x="9170762" y="3168308"/>
            <a:chExt cx="2115134" cy="365760"/>
          </a:xfrm>
          <a:solidFill>
            <a:schemeClr val="bg1"/>
          </a:solidFill>
        </p:grpSpPr>
        <p:sp>
          <p:nvSpPr>
            <p:cNvPr id="48" name="Rectangle 47"/>
            <p:cNvSpPr/>
            <p:nvPr/>
          </p:nvSpPr>
          <p:spPr>
            <a:xfrm>
              <a:off x="9172072" y="3168308"/>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tx1"/>
                </a:solidFill>
                <a:effectLst/>
                <a:uLnTx/>
                <a:uFillTx/>
                <a:cs typeface="Segoe UI Light" panose="020B0502040204020203" pitchFamily="34" charset="0"/>
              </a:endParaRPr>
            </a:p>
          </p:txBody>
        </p:sp>
        <p:pic>
          <p:nvPicPr>
            <p:cNvPr id="49" name="Picture 48"/>
            <p:cNvPicPr>
              <a:picLocks noChangeAspect="1"/>
            </p:cNvPicPr>
            <p:nvPr/>
          </p:nvPicPr>
          <p:blipFill>
            <a:blip r:embed="rId7"/>
            <a:stretch>
              <a:fillRect/>
            </a:stretch>
          </p:blipFill>
          <p:spPr>
            <a:xfrm>
              <a:off x="9170762" y="3168308"/>
              <a:ext cx="365760" cy="365760"/>
            </a:xfrm>
            <a:prstGeom prst="rect">
              <a:avLst/>
            </a:prstGeom>
            <a:grpFill/>
          </p:spPr>
        </p:pic>
      </p:grpSp>
      <p:grpSp>
        <p:nvGrpSpPr>
          <p:cNvPr id="50" name="Group 49"/>
          <p:cNvGrpSpPr/>
          <p:nvPr/>
        </p:nvGrpSpPr>
        <p:grpSpPr>
          <a:xfrm>
            <a:off x="9394295" y="3740128"/>
            <a:ext cx="2113824" cy="366272"/>
            <a:chOff x="9151808" y="3646179"/>
            <a:chExt cx="2113824" cy="366272"/>
          </a:xfrm>
          <a:solidFill>
            <a:schemeClr val="bg1"/>
          </a:solidFill>
        </p:grpSpPr>
        <p:sp>
          <p:nvSpPr>
            <p:cNvPr id="51" name="Rectangle 50"/>
            <p:cNvSpPr/>
            <p:nvPr/>
          </p:nvSpPr>
          <p:spPr>
            <a:xfrm>
              <a:off x="9151808" y="3646691"/>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Skype</a:t>
              </a:r>
            </a:p>
          </p:txBody>
        </p:sp>
        <p:pic>
          <p:nvPicPr>
            <p:cNvPr id="52" name="Picture 51"/>
            <p:cNvPicPr>
              <a:picLocks noChangeAspect="1"/>
            </p:cNvPicPr>
            <p:nvPr/>
          </p:nvPicPr>
          <p:blipFill>
            <a:blip r:embed="rId8"/>
            <a:stretch>
              <a:fillRect/>
            </a:stretch>
          </p:blipFill>
          <p:spPr>
            <a:xfrm>
              <a:off x="9151808" y="3646179"/>
              <a:ext cx="365760" cy="365760"/>
            </a:xfrm>
            <a:prstGeom prst="rect">
              <a:avLst/>
            </a:prstGeom>
            <a:grpFill/>
          </p:spPr>
        </p:pic>
      </p:grpSp>
      <p:grpSp>
        <p:nvGrpSpPr>
          <p:cNvPr id="53" name="Group 52"/>
          <p:cNvGrpSpPr/>
          <p:nvPr/>
        </p:nvGrpSpPr>
        <p:grpSpPr>
          <a:xfrm>
            <a:off x="9394295" y="4207651"/>
            <a:ext cx="2113824" cy="365760"/>
            <a:chOff x="9150497" y="4108418"/>
            <a:chExt cx="2113824" cy="365760"/>
          </a:xfrm>
          <a:solidFill>
            <a:schemeClr val="bg1"/>
          </a:solidFill>
        </p:grpSpPr>
        <p:sp>
          <p:nvSpPr>
            <p:cNvPr id="54" name="Rectangle 53"/>
            <p:cNvSpPr/>
            <p:nvPr/>
          </p:nvSpPr>
          <p:spPr>
            <a:xfrm>
              <a:off x="9150497" y="4108418"/>
              <a:ext cx="2113824" cy="365760"/>
            </a:xfrm>
            <a:prstGeom prst="rect">
              <a:avLst/>
            </a:prstGeom>
            <a:grp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Slack</a:t>
              </a:r>
            </a:p>
          </p:txBody>
        </p:sp>
        <p:pic>
          <p:nvPicPr>
            <p:cNvPr id="55" name="Picture 54"/>
            <p:cNvPicPr>
              <a:picLocks noChangeAspect="1"/>
            </p:cNvPicPr>
            <p:nvPr/>
          </p:nvPicPr>
          <p:blipFill>
            <a:blip r:embed="rId9"/>
            <a:stretch>
              <a:fillRect/>
            </a:stretch>
          </p:blipFill>
          <p:spPr>
            <a:xfrm>
              <a:off x="9151808" y="4108418"/>
              <a:ext cx="365760" cy="365760"/>
            </a:xfrm>
            <a:prstGeom prst="rect">
              <a:avLst/>
            </a:prstGeom>
            <a:grpFill/>
          </p:spPr>
        </p:pic>
      </p:grpSp>
      <p:grpSp>
        <p:nvGrpSpPr>
          <p:cNvPr id="56" name="Group 55"/>
          <p:cNvGrpSpPr/>
          <p:nvPr/>
        </p:nvGrpSpPr>
        <p:grpSpPr>
          <a:xfrm>
            <a:off x="9394295" y="4674662"/>
            <a:ext cx="2113824" cy="366332"/>
            <a:chOff x="9165609" y="4567677"/>
            <a:chExt cx="2113824" cy="366332"/>
          </a:xfrm>
          <a:solidFill>
            <a:schemeClr val="bg1"/>
          </a:solidFill>
        </p:grpSpPr>
        <p:sp>
          <p:nvSpPr>
            <p:cNvPr id="57" name="Rectangle 56"/>
            <p:cNvSpPr/>
            <p:nvPr/>
          </p:nvSpPr>
          <p:spPr>
            <a:xfrm>
              <a:off x="9165609" y="4568249"/>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Telegram</a:t>
              </a:r>
            </a:p>
          </p:txBody>
        </p:sp>
        <p:pic>
          <p:nvPicPr>
            <p:cNvPr id="58" name="Picture 57"/>
            <p:cNvPicPr>
              <a:picLocks noChangeAspect="1"/>
            </p:cNvPicPr>
            <p:nvPr/>
          </p:nvPicPr>
          <p:blipFill>
            <a:blip r:embed="rId10"/>
            <a:stretch>
              <a:fillRect/>
            </a:stretch>
          </p:blipFill>
          <p:spPr>
            <a:xfrm>
              <a:off x="9168897" y="4567677"/>
              <a:ext cx="365760" cy="365760"/>
            </a:xfrm>
            <a:prstGeom prst="rect">
              <a:avLst/>
            </a:prstGeom>
            <a:grpFill/>
          </p:spPr>
        </p:pic>
      </p:grpSp>
      <p:grpSp>
        <p:nvGrpSpPr>
          <p:cNvPr id="59" name="Group 58"/>
          <p:cNvGrpSpPr/>
          <p:nvPr/>
        </p:nvGrpSpPr>
        <p:grpSpPr>
          <a:xfrm>
            <a:off x="9394295" y="5142245"/>
            <a:ext cx="2113824" cy="368408"/>
            <a:chOff x="9147045" y="5033145"/>
            <a:chExt cx="2113824" cy="368408"/>
          </a:xfrm>
          <a:solidFill>
            <a:schemeClr val="bg1"/>
          </a:solidFill>
        </p:grpSpPr>
        <p:sp>
          <p:nvSpPr>
            <p:cNvPr id="60" name="Rectangle 59"/>
            <p:cNvSpPr/>
            <p:nvPr/>
          </p:nvSpPr>
          <p:spPr>
            <a:xfrm>
              <a:off x="9147045" y="5033145"/>
              <a:ext cx="2113824" cy="365760"/>
            </a:xfrm>
            <a:prstGeom prst="rect">
              <a:avLst/>
            </a:prstGeom>
            <a:grp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tx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 (SMS)</a:t>
              </a:r>
            </a:p>
          </p:txBody>
        </p:sp>
        <p:pic>
          <p:nvPicPr>
            <p:cNvPr id="61" name="Picture 60"/>
            <p:cNvPicPr>
              <a:picLocks noChangeAspect="1"/>
            </p:cNvPicPr>
            <p:nvPr/>
          </p:nvPicPr>
          <p:blipFill>
            <a:blip r:embed="rId11"/>
            <a:stretch>
              <a:fillRect/>
            </a:stretch>
          </p:blipFill>
          <p:spPr>
            <a:xfrm>
              <a:off x="9148217" y="5035793"/>
              <a:ext cx="365760" cy="365760"/>
            </a:xfrm>
            <a:prstGeom prst="rect">
              <a:avLst/>
            </a:prstGeom>
            <a:grpFill/>
          </p:spPr>
        </p:pic>
      </p:grpSp>
      <p:sp>
        <p:nvSpPr>
          <p:cNvPr id="62"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50000"/>
                  </a:schemeClr>
                </a:solidFill>
                <a:effectLst/>
                <a:uLnTx/>
                <a:uFillTx/>
                <a:latin typeface="Segoe UI Light"/>
                <a:ea typeface="+mn-ea"/>
                <a:cs typeface="Segoe UI" pitchFamily="34" charset="0"/>
              </a:rPr>
              <a:t>An x-ray of a typical bot</a:t>
            </a:r>
          </a:p>
        </p:txBody>
      </p:sp>
      <p:sp>
        <p:nvSpPr>
          <p:cNvPr id="63" name="Rectangle 62"/>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5" name="Straight Arrow Connector 64"/>
          <p:cNvCxnSpPr>
            <a:cxnSpLocks/>
          </p:cNvCxnSpPr>
          <p:nvPr/>
        </p:nvCxnSpPr>
        <p:spPr>
          <a:xfrm flipH="1">
            <a:off x="1715967" y="2122795"/>
            <a:ext cx="768470" cy="789975"/>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265237" y="1516062"/>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solidFill>
                  <a:srgbClr val="FF0000"/>
                </a:solidFill>
              </a:rPr>
              <a:t>Your code goes here</a:t>
            </a:r>
            <a:endParaRPr lang="en-US" sz="2400" dirty="0" err="1">
              <a:solidFill>
                <a:srgbClr val="FF0000"/>
              </a:solidFill>
            </a:endParaRP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138671" y="3629875"/>
              <a:ext cx="180" cy="180"/>
            </p14:xfrm>
          </p:contentPart>
        </mc:Choice>
        <mc:Fallback xmlns="">
          <p:pic>
            <p:nvPicPr>
              <p:cNvPr id="2" name="Ink 1"/>
              <p:cNvPicPr/>
              <p:nvPr/>
            </p:nvPicPr>
            <p:blipFill/>
            <p:spPr/>
          </p:pic>
        </mc:Fallback>
      </mc:AlternateContent>
      <p:cxnSp>
        <p:nvCxnSpPr>
          <p:cNvPr id="69" name="Straight Arrow Connector 68"/>
          <p:cNvCxnSpPr>
            <a:cxnSpLocks/>
          </p:cNvCxnSpPr>
          <p:nvPr/>
        </p:nvCxnSpPr>
        <p:spPr>
          <a:xfrm>
            <a:off x="2837672" y="3835127"/>
            <a:ext cx="166181" cy="1208877"/>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7037" y="2468562"/>
            <a:ext cx="2733675" cy="2552700"/>
          </a:xfrm>
          <a:prstGeom prst="rect">
            <a:avLst/>
          </a:prstGeom>
        </p:spPr>
      </p:pic>
      <p:sp>
        <p:nvSpPr>
          <p:cNvPr id="5" name="Rectangle 4"/>
          <p:cNvSpPr/>
          <p:nvPr/>
        </p:nvSpPr>
        <p:spPr bwMode="auto">
          <a:xfrm>
            <a:off x="3965574" y="2525712"/>
            <a:ext cx="4495800" cy="3486150"/>
          </a:xfrm>
          <a:prstGeom prst="rect">
            <a:avLst/>
          </a:prstGeom>
          <a:no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304637" y="1687512"/>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7" name="TextBox 6"/>
          <p:cNvSpPr txBox="1"/>
          <p:nvPr/>
        </p:nvSpPr>
        <p:spPr>
          <a:xfrm>
            <a:off x="5474970" y="1687512"/>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8" name="TextBox 7"/>
          <p:cNvSpPr txBox="1"/>
          <p:nvPr/>
        </p:nvSpPr>
        <p:spPr>
          <a:xfrm>
            <a:off x="10217575" y="1687194"/>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0"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Bot Communication</a:t>
            </a:r>
          </a:p>
        </p:txBody>
      </p:sp>
      <p:pic>
        <p:nvPicPr>
          <p:cNvPr id="11" name="Picture 10"/>
          <p:cNvPicPr>
            <a:picLocks noChangeAspect="1"/>
          </p:cNvPicPr>
          <p:nvPr/>
        </p:nvPicPr>
        <p:blipFill>
          <a:blip r:embed="rId4"/>
          <a:stretch>
            <a:fillRect/>
          </a:stretch>
        </p:blipFill>
        <p:spPr>
          <a:xfrm>
            <a:off x="4221245" y="2687832"/>
            <a:ext cx="897723" cy="897723"/>
          </a:xfrm>
          <a:prstGeom prst="rect">
            <a:avLst/>
          </a:prstGeom>
        </p:spPr>
      </p:pic>
      <p:pic>
        <p:nvPicPr>
          <p:cNvPr id="12" name="Picture 11"/>
          <p:cNvPicPr>
            <a:picLocks noChangeAspect="1"/>
          </p:cNvPicPr>
          <p:nvPr/>
        </p:nvPicPr>
        <p:blipFill>
          <a:blip r:embed="rId5"/>
          <a:stretch>
            <a:fillRect/>
          </a:stretch>
        </p:blipFill>
        <p:spPr>
          <a:xfrm>
            <a:off x="4303335" y="3809252"/>
            <a:ext cx="946278" cy="951009"/>
          </a:xfrm>
          <a:prstGeom prst="rect">
            <a:avLst/>
          </a:prstGeom>
        </p:spPr>
      </p:pic>
      <p:pic>
        <p:nvPicPr>
          <p:cNvPr id="14" name="Picture 13"/>
          <p:cNvPicPr>
            <a:picLocks noChangeAspect="1"/>
          </p:cNvPicPr>
          <p:nvPr/>
        </p:nvPicPr>
        <p:blipFill>
          <a:blip r:embed="rId6"/>
          <a:stretch>
            <a:fillRect/>
          </a:stretch>
        </p:blipFill>
        <p:spPr>
          <a:xfrm>
            <a:off x="6999031" y="3799840"/>
            <a:ext cx="1338263" cy="1141618"/>
          </a:xfrm>
          <a:prstGeom prst="rect">
            <a:avLst/>
          </a:prstGeom>
        </p:spPr>
      </p:pic>
      <p:pic>
        <p:nvPicPr>
          <p:cNvPr id="15" name="Picture 14"/>
          <p:cNvPicPr>
            <a:picLocks noChangeAspect="1"/>
          </p:cNvPicPr>
          <p:nvPr/>
        </p:nvPicPr>
        <p:blipFill>
          <a:blip r:embed="rId7"/>
          <a:stretch>
            <a:fillRect/>
          </a:stretch>
        </p:blipFill>
        <p:spPr>
          <a:xfrm>
            <a:off x="5473207" y="2494956"/>
            <a:ext cx="1428750" cy="1428750"/>
          </a:xfrm>
          <a:prstGeom prst="rect">
            <a:avLst/>
          </a:prstGeom>
        </p:spPr>
      </p:pic>
      <p:pic>
        <p:nvPicPr>
          <p:cNvPr id="17" name="Picture 16"/>
          <p:cNvPicPr>
            <a:picLocks noChangeAspect="1"/>
          </p:cNvPicPr>
          <p:nvPr/>
        </p:nvPicPr>
        <p:blipFill>
          <a:blip r:embed="rId8"/>
          <a:stretch>
            <a:fillRect/>
          </a:stretch>
        </p:blipFill>
        <p:spPr>
          <a:xfrm>
            <a:off x="7168163" y="2714810"/>
            <a:ext cx="1000000" cy="1038095"/>
          </a:xfrm>
          <a:prstGeom prst="rect">
            <a:avLst/>
          </a:prstGeom>
        </p:spPr>
      </p:pic>
      <p:cxnSp>
        <p:nvCxnSpPr>
          <p:cNvPr id="18" name="Straight Connector 17"/>
          <p:cNvCxnSpPr>
            <a:cxnSpLocks/>
          </p:cNvCxnSpPr>
          <p:nvPr/>
        </p:nvCxnSpPr>
        <p:spPr>
          <a:xfrm>
            <a:off x="3238385" y="3850004"/>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a:cxnSpLocks/>
          </p:cNvCxnSpPr>
          <p:nvPr/>
        </p:nvCxnSpPr>
        <p:spPr>
          <a:xfrm>
            <a:off x="8533299" y="3843336"/>
            <a:ext cx="736719" cy="6668"/>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Picture 23"/>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41974" y="4039095"/>
            <a:ext cx="1143000" cy="571500"/>
          </a:xfrm>
          <a:prstGeom prst="rect">
            <a:avLst/>
          </a:prstGeom>
        </p:spPr>
      </p:pic>
      <p:pic>
        <p:nvPicPr>
          <p:cNvPr id="2" name="Picture 1"/>
          <p:cNvPicPr>
            <a:picLocks noChangeAspect="1"/>
          </p:cNvPicPr>
          <p:nvPr/>
        </p:nvPicPr>
        <p:blipFill>
          <a:blip r:embed="rId10"/>
          <a:stretch>
            <a:fillRect/>
          </a:stretch>
        </p:blipFill>
        <p:spPr>
          <a:xfrm>
            <a:off x="4103170" y="4913215"/>
            <a:ext cx="713298" cy="722810"/>
          </a:xfrm>
          <a:prstGeom prst="rect">
            <a:avLst/>
          </a:prstGeom>
        </p:spPr>
      </p:pic>
      <p:pic>
        <p:nvPicPr>
          <p:cNvPr id="9" name="Picture 8"/>
          <p:cNvPicPr>
            <a:picLocks noChangeAspect="1"/>
          </p:cNvPicPr>
          <p:nvPr/>
        </p:nvPicPr>
        <p:blipFill>
          <a:blip r:embed="rId11"/>
          <a:stretch>
            <a:fillRect/>
          </a:stretch>
        </p:blipFill>
        <p:spPr>
          <a:xfrm>
            <a:off x="7540337" y="4913215"/>
            <a:ext cx="723905" cy="695330"/>
          </a:xfrm>
          <a:prstGeom prst="rect">
            <a:avLst/>
          </a:prstGeom>
        </p:spPr>
      </p:pic>
      <p:pic>
        <p:nvPicPr>
          <p:cNvPr id="13" name="Picture 12"/>
          <p:cNvPicPr>
            <a:picLocks noChangeAspect="1"/>
          </p:cNvPicPr>
          <p:nvPr/>
        </p:nvPicPr>
        <p:blipFill>
          <a:blip r:embed="rId12"/>
          <a:stretch>
            <a:fillRect/>
          </a:stretch>
        </p:blipFill>
        <p:spPr>
          <a:xfrm>
            <a:off x="4962972" y="4913215"/>
            <a:ext cx="704855" cy="700093"/>
          </a:xfrm>
          <a:prstGeom prst="rect">
            <a:avLst/>
          </a:prstGeom>
        </p:spPr>
      </p:pic>
      <p:pic>
        <p:nvPicPr>
          <p:cNvPr id="16" name="Picture 15"/>
          <p:cNvPicPr>
            <a:picLocks noChangeAspect="1"/>
          </p:cNvPicPr>
          <p:nvPr/>
        </p:nvPicPr>
        <p:blipFill>
          <a:blip r:embed="rId13"/>
          <a:stretch>
            <a:fillRect/>
          </a:stretch>
        </p:blipFill>
        <p:spPr>
          <a:xfrm>
            <a:off x="6614682" y="4913215"/>
            <a:ext cx="764315" cy="710991"/>
          </a:xfrm>
          <a:prstGeom prst="rect">
            <a:avLst/>
          </a:prstGeom>
        </p:spPr>
      </p:pic>
      <p:pic>
        <p:nvPicPr>
          <p:cNvPr id="19" name="Picture 18"/>
          <p:cNvPicPr>
            <a:picLocks noChangeAspect="1"/>
          </p:cNvPicPr>
          <p:nvPr/>
        </p:nvPicPr>
        <p:blipFill>
          <a:blip r:embed="rId14"/>
          <a:stretch>
            <a:fillRect/>
          </a:stretch>
        </p:blipFill>
        <p:spPr>
          <a:xfrm>
            <a:off x="5778797" y="4868862"/>
            <a:ext cx="787090" cy="746097"/>
          </a:xfrm>
          <a:prstGeom prst="rect">
            <a:avLst/>
          </a:prstGeom>
        </p:spPr>
      </p:pic>
      <p:pic>
        <p:nvPicPr>
          <p:cNvPr id="22" name="Picture 21"/>
          <p:cNvPicPr>
            <a:picLocks noChangeAspect="1"/>
          </p:cNvPicPr>
          <p:nvPr/>
        </p:nvPicPr>
        <p:blipFill>
          <a:blip r:embed="rId15"/>
          <a:stretch>
            <a:fillRect/>
          </a:stretch>
        </p:blipFill>
        <p:spPr>
          <a:xfrm>
            <a:off x="9327325" y="2319703"/>
            <a:ext cx="2893087" cy="2701559"/>
          </a:xfrm>
          <a:prstGeom prst="rect">
            <a:avLst/>
          </a:prstGeom>
        </p:spPr>
      </p:pic>
      <p:pic>
        <p:nvPicPr>
          <p:cNvPr id="25" name="Graphic 2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38637" y="4436749"/>
            <a:ext cx="648050" cy="584513"/>
          </a:xfrm>
          <a:prstGeom prst="rect">
            <a:avLst/>
          </a:prstGeom>
        </p:spPr>
      </p:pic>
    </p:spTree>
    <p:extLst>
      <p:ext uri="{BB962C8B-B14F-4D97-AF65-F5344CB8AC3E}">
        <p14:creationId xmlns:p14="http://schemas.microsoft.com/office/powerpoint/2010/main" val="12538480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2052" name="Picture 4" descr="https://d28ukn35zk34qe.cloudfront.net/2016/03/31135420/connector-getstarted-system-diagram.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
            <a:ext cx="12434711" cy="6994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734206" y="559496"/>
            <a:ext cx="3406435" cy="5875529"/>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684325" y="373062"/>
            <a:ext cx="3506196" cy="6514219"/>
          </a:xfrm>
          <a:prstGeom prst="rect">
            <a:avLst/>
          </a:prstGeom>
        </p:spPr>
      </p:pic>
    </p:spTree>
    <p:extLst>
      <p:ext uri="{BB962C8B-B14F-4D97-AF65-F5344CB8AC3E}">
        <p14:creationId xmlns:p14="http://schemas.microsoft.com/office/powerpoint/2010/main" val="4004949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sz="9600" dirty="0"/>
              <a:t>What is a chatbot?</a:t>
            </a:r>
          </a:p>
        </p:txBody>
      </p:sp>
    </p:spTree>
    <p:extLst>
      <p:ext uri="{BB962C8B-B14F-4D97-AF65-F5344CB8AC3E}">
        <p14:creationId xmlns:p14="http://schemas.microsoft.com/office/powerpoint/2010/main" val="36562002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61523" y="2963862"/>
            <a:ext cx="1828800" cy="1714500"/>
          </a:xfrm>
          <a:prstGeom prst="rect">
            <a:avLst/>
          </a:prstGeom>
        </p:spPr>
      </p:pic>
      <p:pic>
        <p:nvPicPr>
          <p:cNvPr id="3" name="Picture 2"/>
          <p:cNvPicPr>
            <a:picLocks noChangeAspect="1"/>
          </p:cNvPicPr>
          <p:nvPr/>
        </p:nvPicPr>
        <p:blipFill>
          <a:blip r:embed="rId4"/>
          <a:stretch>
            <a:fillRect/>
          </a:stretch>
        </p:blipFill>
        <p:spPr>
          <a:xfrm>
            <a:off x="3760787" y="3485514"/>
            <a:ext cx="933450" cy="857250"/>
          </a:xfrm>
          <a:prstGeom prst="rect">
            <a:avLst/>
          </a:prstGeom>
        </p:spPr>
      </p:pic>
      <p:pic>
        <p:nvPicPr>
          <p:cNvPr id="4" name="Picture 3"/>
          <p:cNvPicPr>
            <a:picLocks noChangeAspect="1"/>
          </p:cNvPicPr>
          <p:nvPr/>
        </p:nvPicPr>
        <p:blipFill>
          <a:blip r:embed="rId4"/>
          <a:stretch>
            <a:fillRect/>
          </a:stretch>
        </p:blipFill>
        <p:spPr>
          <a:xfrm>
            <a:off x="7511257" y="3485514"/>
            <a:ext cx="933450" cy="857250"/>
          </a:xfrm>
          <a:prstGeom prst="rect">
            <a:avLst/>
          </a:prstGeom>
        </p:spPr>
      </p:pic>
      <p:pic>
        <p:nvPicPr>
          <p:cNvPr id="5" name="Picture 4"/>
          <p:cNvPicPr>
            <a:picLocks noChangeAspect="1"/>
          </p:cNvPicPr>
          <p:nvPr/>
        </p:nvPicPr>
        <p:blipFill>
          <a:blip r:embed="rId5"/>
          <a:stretch>
            <a:fillRect/>
          </a:stretch>
        </p:blipFill>
        <p:spPr>
          <a:xfrm>
            <a:off x="5561013" y="2278062"/>
            <a:ext cx="962025" cy="2400300"/>
          </a:xfrm>
          <a:prstGeom prst="rect">
            <a:avLst/>
          </a:prstGeom>
        </p:spPr>
      </p:pic>
      <p:sp>
        <p:nvSpPr>
          <p:cNvPr id="7" name="Title 6"/>
          <p:cNvSpPr>
            <a:spLocks noGrp="1"/>
          </p:cNvSpPr>
          <p:nvPr>
            <p:ph type="title" idx="4294967295"/>
          </p:nvPr>
        </p:nvSpPr>
        <p:spPr>
          <a:xfrm>
            <a:off x="547688" y="295275"/>
            <a:ext cx="11888787" cy="917575"/>
          </a:xfrm>
        </p:spPr>
        <p:txBody>
          <a:bodyPr/>
          <a:lstStyle/>
          <a:p>
            <a:r>
              <a:rPr lang="en-US" dirty="0"/>
              <a:t>Connector Service</a:t>
            </a:r>
          </a:p>
        </p:txBody>
      </p:sp>
      <p:cxnSp>
        <p:nvCxnSpPr>
          <p:cNvPr id="9" name="Straight Connector 8"/>
          <p:cNvCxnSpPr>
            <a:cxnSpLocks/>
          </p:cNvCxnSpPr>
          <p:nvPr/>
        </p:nvCxnSpPr>
        <p:spPr>
          <a:xfrm>
            <a:off x="3170237" y="3914139"/>
            <a:ext cx="459582" cy="0"/>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a:cxnSpLocks/>
          </p:cNvCxnSpPr>
          <p:nvPr/>
        </p:nvCxnSpPr>
        <p:spPr>
          <a:xfrm>
            <a:off x="4541838" y="3906837"/>
            <a:ext cx="121015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a:cxnSpLocks/>
          </p:cNvCxnSpPr>
          <p:nvPr/>
        </p:nvCxnSpPr>
        <p:spPr>
          <a:xfrm>
            <a:off x="64444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a:cxnSpLocks/>
          </p:cNvCxnSpPr>
          <p:nvPr/>
        </p:nvCxnSpPr>
        <p:spPr>
          <a:xfrm>
            <a:off x="8425657" y="3906837"/>
            <a:ext cx="1069181" cy="7302"/>
          </a:xfrm>
          <a:prstGeom prst="line">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1705799" y="2279741"/>
            <a:ext cx="830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sp>
        <p:nvSpPr>
          <p:cNvPr id="18" name="TextBox 17"/>
          <p:cNvSpPr txBox="1"/>
          <p:nvPr/>
        </p:nvSpPr>
        <p:spPr>
          <a:xfrm>
            <a:off x="3267080" y="2419097"/>
            <a:ext cx="1733488"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Activity JSON</a:t>
            </a:r>
          </a:p>
        </p:txBody>
      </p:sp>
      <p:sp>
        <p:nvSpPr>
          <p:cNvPr id="19" name="TextBox 18"/>
          <p:cNvSpPr txBox="1"/>
          <p:nvPr/>
        </p:nvSpPr>
        <p:spPr>
          <a:xfrm>
            <a:off x="4622918" y="1445327"/>
            <a:ext cx="299171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Connector Service</a:t>
            </a:r>
          </a:p>
        </p:txBody>
      </p:sp>
      <p:sp>
        <p:nvSpPr>
          <p:cNvPr id="21" name="TextBox 20"/>
          <p:cNvSpPr txBox="1"/>
          <p:nvPr/>
        </p:nvSpPr>
        <p:spPr>
          <a:xfrm>
            <a:off x="9799637" y="2195741"/>
            <a:ext cx="14770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Channel</a:t>
            </a:r>
          </a:p>
        </p:txBody>
      </p:sp>
      <p:sp>
        <p:nvSpPr>
          <p:cNvPr id="22" name="TextBox 21"/>
          <p:cNvSpPr txBox="1"/>
          <p:nvPr/>
        </p:nvSpPr>
        <p:spPr>
          <a:xfrm>
            <a:off x="7111238" y="2419097"/>
            <a:ext cx="1810432"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Channel JSON</a:t>
            </a:r>
          </a:p>
        </p:txBody>
      </p:sp>
      <p:pic>
        <p:nvPicPr>
          <p:cNvPr id="23" name="Picture 22"/>
          <p:cNvPicPr>
            <a:picLocks noChangeAspect="1"/>
          </p:cNvPicPr>
          <p:nvPr/>
        </p:nvPicPr>
        <p:blipFill>
          <a:blip r:embed="rId6"/>
          <a:stretch>
            <a:fillRect/>
          </a:stretch>
        </p:blipFill>
        <p:spPr>
          <a:xfrm>
            <a:off x="966977" y="2919538"/>
            <a:ext cx="2203260" cy="2057400"/>
          </a:xfrm>
          <a:prstGeom prst="rect">
            <a:avLst/>
          </a:prstGeom>
        </p:spPr>
      </p:pic>
      <p:pic>
        <p:nvPicPr>
          <p:cNvPr id="24" name="Graphic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1377" y="4588935"/>
            <a:ext cx="365760" cy="329900"/>
          </a:xfrm>
          <a:prstGeom prst="rect">
            <a:avLst/>
          </a:prstGeom>
        </p:spPr>
      </p:pic>
    </p:spTree>
    <p:extLst>
      <p:ext uri="{BB962C8B-B14F-4D97-AF65-F5344CB8AC3E}">
        <p14:creationId xmlns:p14="http://schemas.microsoft.com/office/powerpoint/2010/main" val="29547294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68312"/>
            <a:ext cx="12436475" cy="6457899"/>
          </a:xfrm>
          <a:prstGeom prst="rect">
            <a:avLst/>
          </a:prstGeom>
        </p:spPr>
      </p:pic>
    </p:spTree>
    <p:extLst>
      <p:ext uri="{BB962C8B-B14F-4D97-AF65-F5344CB8AC3E}">
        <p14:creationId xmlns:p14="http://schemas.microsoft.com/office/powerpoint/2010/main" val="42900630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3237" y="2316162"/>
            <a:ext cx="2733675" cy="2552700"/>
          </a:xfrm>
          <a:prstGeom prst="rect">
            <a:avLst/>
          </a:prstGeom>
        </p:spPr>
      </p:pic>
      <p:sp>
        <p:nvSpPr>
          <p:cNvPr id="4"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Dialogs</a:t>
            </a:r>
          </a:p>
        </p:txBody>
      </p:sp>
      <p:sp>
        <p:nvSpPr>
          <p:cNvPr id="5" name="Rectangle: Rounded Corners 4"/>
          <p:cNvSpPr/>
          <p:nvPr/>
        </p:nvSpPr>
        <p:spPr bwMode="auto">
          <a:xfrm>
            <a:off x="3236912" y="19732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Hi</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5075237" y="3040062"/>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Hi I'm Dinner Bot how can I help you today?</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3266756" y="4106862"/>
            <a:ext cx="3276600" cy="723900"/>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would like to reserve a table.</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5303837" y="5229224"/>
            <a:ext cx="3962400" cy="723900"/>
          </a:xfrm>
          <a:prstGeom prst="roundRect">
            <a:avLst>
              <a:gd name="adj" fmla="val 50000"/>
            </a:avLst>
          </a:prstGeom>
          <a:solidFill>
            <a:srgbClr val="DE2E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Great, lets get started.</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7" y="1535898"/>
            <a:ext cx="9784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a:t>
            </a:r>
          </a:p>
        </p:txBody>
      </p:sp>
      <p:sp>
        <p:nvSpPr>
          <p:cNvPr id="10" name="TextBox 9"/>
          <p:cNvSpPr txBox="1"/>
          <p:nvPr/>
        </p:nvSpPr>
        <p:spPr>
          <a:xfrm>
            <a:off x="10205750" y="1498592"/>
            <a:ext cx="8309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Bot</a:t>
            </a:r>
          </a:p>
        </p:txBody>
      </p:sp>
      <p:pic>
        <p:nvPicPr>
          <p:cNvPr id="12" name="Picture 11"/>
          <p:cNvPicPr>
            <a:picLocks noChangeAspect="1"/>
          </p:cNvPicPr>
          <p:nvPr/>
        </p:nvPicPr>
        <p:blipFill>
          <a:blip r:embed="rId4"/>
          <a:stretch>
            <a:fillRect/>
          </a:stretch>
        </p:blipFill>
        <p:spPr>
          <a:xfrm>
            <a:off x="9266237" y="2468562"/>
            <a:ext cx="2733675" cy="2552700"/>
          </a:xfrm>
          <a:prstGeom prst="rect">
            <a:avLst/>
          </a:prstGeom>
        </p:spPr>
      </p:pic>
    </p:spTree>
    <p:extLst>
      <p:ext uri="{BB962C8B-B14F-4D97-AF65-F5344CB8AC3E}">
        <p14:creationId xmlns:p14="http://schemas.microsoft.com/office/powerpoint/2010/main" val="398465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7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238739" y="1897062"/>
            <a:ext cx="3429000" cy="609600"/>
          </a:xfrm>
          <a:prstGeom prst="rect">
            <a:avLst/>
          </a:prstGeom>
          <a:solidFill>
            <a:srgbClr val="DE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can I help you</a:t>
            </a:r>
          </a:p>
        </p:txBody>
      </p:sp>
      <p:sp>
        <p:nvSpPr>
          <p:cNvPr id="3" name="Rectangle 2"/>
          <p:cNvSpPr/>
          <p:nvPr/>
        </p:nvSpPr>
        <p:spPr bwMode="auto">
          <a:xfrm>
            <a:off x="4237037" y="2887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 want to reserve a table</a:t>
            </a:r>
          </a:p>
        </p:txBody>
      </p:sp>
      <p:sp>
        <p:nvSpPr>
          <p:cNvPr id="4" name="Diamond 3"/>
          <p:cNvSpPr/>
          <p:nvPr/>
        </p:nvSpPr>
        <p:spPr bwMode="auto">
          <a:xfrm>
            <a:off x="4465637" y="3878262"/>
            <a:ext cx="2971800" cy="2209800"/>
          </a:xfrm>
          <a:prstGeom prst="diamond">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Do we know the user?</a:t>
            </a:r>
          </a:p>
        </p:txBody>
      </p:sp>
      <p:sp>
        <p:nvSpPr>
          <p:cNvPr id="5" name="Rectangle 4"/>
          <p:cNvSpPr/>
          <p:nvPr/>
        </p:nvSpPr>
        <p:spPr bwMode="auto">
          <a:xfrm>
            <a:off x="413816" y="6236680"/>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GetUserInfoDialog</a:t>
            </a:r>
          </a:p>
        </p:txBody>
      </p:sp>
      <p:sp>
        <p:nvSpPr>
          <p:cNvPr id="6" name="Rectangle 5"/>
          <p:cNvSpPr/>
          <p:nvPr/>
        </p:nvSpPr>
        <p:spPr bwMode="auto">
          <a:xfrm>
            <a:off x="8351837" y="6240462"/>
            <a:ext cx="3429000" cy="6096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ReservationDialog</a:t>
            </a:r>
          </a:p>
        </p:txBody>
      </p:sp>
      <p:cxnSp>
        <p:nvCxnSpPr>
          <p:cNvPr id="8" name="Straight Arrow Connector 7"/>
          <p:cNvCxnSpPr/>
          <p:nvPr/>
        </p:nvCxnSpPr>
        <p:spPr>
          <a:xfrm>
            <a:off x="2141537" y="4983162"/>
            <a:ext cx="0" cy="12535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1"/>
          </p:cNvCxnSpPr>
          <p:nvPr/>
        </p:nvCxnSpPr>
        <p:spPr>
          <a:xfrm>
            <a:off x="2141537" y="4983162"/>
            <a:ext cx="23241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80637" y="4983162"/>
            <a:ext cx="0" cy="12573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437437" y="4971760"/>
            <a:ext cx="2743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81977" y="4259262"/>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a:t>
            </a:r>
          </a:p>
        </p:txBody>
      </p:sp>
      <p:sp>
        <p:nvSpPr>
          <p:cNvPr id="18" name="TextBox 17"/>
          <p:cNvSpPr txBox="1"/>
          <p:nvPr/>
        </p:nvSpPr>
        <p:spPr>
          <a:xfrm>
            <a:off x="8353539" y="4487862"/>
            <a:ext cx="8023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Yes</a:t>
            </a:r>
          </a:p>
        </p:txBody>
      </p:sp>
      <p:cxnSp>
        <p:nvCxnSpPr>
          <p:cNvPr id="19" name="Straight Arrow Connector 18"/>
          <p:cNvCxnSpPr>
            <a:stCxn id="3" idx="2"/>
          </p:cNvCxnSpPr>
          <p:nvPr/>
        </p:nvCxnSpPr>
        <p:spPr>
          <a:xfrm>
            <a:off x="5951537" y="34972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51537" y="25066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14038" y="110145"/>
            <a:ext cx="4466287"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Dialogs = Routing</a:t>
            </a:r>
          </a:p>
        </p:txBody>
      </p:sp>
      <p:sp>
        <p:nvSpPr>
          <p:cNvPr id="20" name="Rectangle 19"/>
          <p:cNvSpPr/>
          <p:nvPr/>
        </p:nvSpPr>
        <p:spPr bwMode="auto">
          <a:xfrm>
            <a:off x="4237037" y="982662"/>
            <a:ext cx="3429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a:t>
            </a:r>
          </a:p>
        </p:txBody>
      </p:sp>
      <p:cxnSp>
        <p:nvCxnSpPr>
          <p:cNvPr id="22" name="Straight Arrow Connector 21"/>
          <p:cNvCxnSpPr>
            <a:cxnSpLocks/>
            <a:endCxn id="2" idx="0"/>
          </p:cNvCxnSpPr>
          <p:nvPr/>
        </p:nvCxnSpPr>
        <p:spPr>
          <a:xfrm>
            <a:off x="5949835" y="1592262"/>
            <a:ext cx="3404" cy="304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81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55637" y="1135062"/>
            <a:ext cx="11506200" cy="5029200"/>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Diagram 1"/>
          <p:cNvGraphicFramePr/>
          <p:nvPr>
            <p:extLst>
              <p:ext uri="{D42A27DB-BD31-4B8C-83A1-F6EECF244321}">
                <p14:modId xmlns:p14="http://schemas.microsoft.com/office/powerpoint/2010/main" val="820957078"/>
              </p:ext>
            </p:extLst>
          </p:nvPr>
        </p:nvGraphicFramePr>
        <p:xfrm>
          <a:off x="2072746" y="1287462"/>
          <a:ext cx="8290983"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6"/>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Dialog Chain</a:t>
            </a:r>
          </a:p>
        </p:txBody>
      </p:sp>
      <p:sp>
        <p:nvSpPr>
          <p:cNvPr id="4" name="TextBox 3"/>
          <p:cNvSpPr txBox="1"/>
          <p:nvPr/>
        </p:nvSpPr>
        <p:spPr>
          <a:xfrm>
            <a:off x="547688" y="6190321"/>
            <a:ext cx="4108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 Chaining or Context.Call</a:t>
            </a:r>
          </a:p>
        </p:txBody>
      </p:sp>
      <p:sp>
        <p:nvSpPr>
          <p:cNvPr id="5" name="TextBox 4"/>
          <p:cNvSpPr txBox="1"/>
          <p:nvPr/>
        </p:nvSpPr>
        <p:spPr>
          <a:xfrm>
            <a:off x="6217956" y="6190321"/>
            <a:ext cx="59511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node beginDialog/</a:t>
            </a:r>
            <a:r>
              <a:rPr lang="en-US" sz="2400" dirty="0" err="1">
                <a:gradFill>
                  <a:gsLst>
                    <a:gs pos="2917">
                      <a:schemeClr val="tx1"/>
                    </a:gs>
                    <a:gs pos="30000">
                      <a:schemeClr val="tx1"/>
                    </a:gs>
                  </a:gsLst>
                  <a:lin ang="5400000" scaled="0"/>
                </a:gradFill>
              </a:rPr>
              <a:t>endDialog</a:t>
            </a:r>
            <a:r>
              <a:rPr lang="en-US" sz="2400" dirty="0">
                <a:gradFill>
                  <a:gsLst>
                    <a:gs pos="2917">
                      <a:schemeClr val="tx1"/>
                    </a:gs>
                    <a:gs pos="30000">
                      <a:schemeClr val="tx1"/>
                    </a:gs>
                  </a:gsLst>
                  <a:lin ang="5400000" scaled="0"/>
                </a:gradFill>
              </a:rPr>
              <a:t> or waterfall</a:t>
            </a:r>
          </a:p>
        </p:txBody>
      </p:sp>
      <p:sp>
        <p:nvSpPr>
          <p:cNvPr id="8" name="TextBox 7"/>
          <p:cNvSpPr txBox="1"/>
          <p:nvPr/>
        </p:nvSpPr>
        <p:spPr>
          <a:xfrm>
            <a:off x="932537" y="1287462"/>
            <a:ext cx="3338606"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1"/>
                </a:solidFill>
              </a:rPr>
              <a:t>Conversation</a:t>
            </a:r>
          </a:p>
        </p:txBody>
      </p:sp>
    </p:spTree>
    <p:extLst>
      <p:ext uri="{BB962C8B-B14F-4D97-AF65-F5344CB8AC3E}">
        <p14:creationId xmlns:p14="http://schemas.microsoft.com/office/powerpoint/2010/main" val="31851067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3965188"/>
          </a:xfrm>
        </p:spPr>
        <p:txBody>
          <a:bodyPr/>
          <a:lstStyle/>
          <a:p>
            <a:r>
              <a:rPr lang="en-US" sz="2800" b="1" dirty="0" err="1"/>
              <a:t>userData</a:t>
            </a:r>
            <a:endParaRPr lang="en-US" sz="2800" b="1" dirty="0"/>
          </a:p>
          <a:p>
            <a:pPr lvl="1"/>
            <a:r>
              <a:rPr lang="en-US" sz="1601" dirty="0"/>
              <a:t> stores information globally for the user across all conversations.</a:t>
            </a:r>
          </a:p>
          <a:p>
            <a:r>
              <a:rPr lang="en-US" sz="2800" b="1" dirty="0" err="1"/>
              <a:t>conversationData</a:t>
            </a:r>
            <a:r>
              <a:rPr lang="en-US" sz="2800" dirty="0"/>
              <a:t> </a:t>
            </a:r>
          </a:p>
          <a:p>
            <a:pPr lvl="1"/>
            <a:r>
              <a:rPr lang="en-US" sz="1601" dirty="0"/>
              <a:t>stores information globally for a single conversation. This data is visible to everyone within the conversation so care should be used to what’s stored there. It’s disabled by default and needs to be enabled using the bots </a:t>
            </a:r>
            <a:r>
              <a:rPr lang="en-US" sz="1601" dirty="0" err="1">
                <a:hlinkClick r:id="rId3"/>
              </a:rPr>
              <a:t>persistConversationData</a:t>
            </a:r>
            <a:r>
              <a:rPr lang="en-US" sz="1601" dirty="0"/>
              <a:t> setting.</a:t>
            </a:r>
          </a:p>
          <a:p>
            <a:r>
              <a:rPr lang="en-US" sz="2800" b="1" dirty="0" err="1"/>
              <a:t>privateConversationData</a:t>
            </a:r>
            <a:r>
              <a:rPr lang="en-US" sz="2800" dirty="0"/>
              <a:t> </a:t>
            </a:r>
          </a:p>
          <a:p>
            <a:pPr lvl="1"/>
            <a:r>
              <a:rPr lang="en-US" sz="1601" dirty="0"/>
              <a:t>stores information globally for a single conversation but its private data for the current user. This data spans all dialogs so it’s useful for storing temporary state that you want cleaned up when the conversation ends.</a:t>
            </a:r>
          </a:p>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for bots like screens are for apps</a:t>
            </a:r>
          </a:p>
        </p:txBody>
      </p:sp>
      <p:sp>
        <p:nvSpPr>
          <p:cNvPr id="6" name="TextBox 5"/>
          <p:cNvSpPr txBox="1"/>
          <p:nvPr/>
        </p:nvSpPr>
        <p:spPr>
          <a:xfrm>
            <a:off x="282077" y="1186140"/>
            <a:ext cx="11565155" cy="5062924"/>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They separate concerns and organize flows, exactly the same way:</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38414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a:t>
            </a:r>
          </a:p>
        </p:txBody>
      </p:sp>
      <p:sp>
        <p:nvSpPr>
          <p:cNvPr id="5" name="Text Placeholder 4"/>
          <p:cNvSpPr>
            <a:spLocks noGrp="1"/>
          </p:cNvSpPr>
          <p:nvPr>
            <p:ph type="body" sz="quarter" idx="10"/>
          </p:nvPr>
        </p:nvSpPr>
        <p:spPr>
          <a:xfrm>
            <a:off x="350837" y="1973262"/>
            <a:ext cx="11887199" cy="3656386"/>
          </a:xfrm>
        </p:spPr>
        <p:txBody>
          <a:bodyPr/>
          <a:lstStyle/>
          <a:p>
            <a:r>
              <a:rPr lang="en-US" sz="1600" dirty="0" err="1"/>
              <a:t>var</a:t>
            </a:r>
            <a:r>
              <a:rPr lang="en-US" sz="1600" dirty="0"/>
              <a:t> server = </a:t>
            </a:r>
            <a:r>
              <a:rPr lang="en-US" sz="1600" dirty="0" err="1"/>
              <a:t>restify.createServer</a:t>
            </a:r>
            <a:r>
              <a:rPr lang="en-US" sz="1600" dirty="0"/>
              <a:t>();</a:t>
            </a:r>
          </a:p>
          <a:p>
            <a:r>
              <a:rPr lang="en-US" sz="1600" dirty="0" err="1"/>
              <a:t>server.listen</a:t>
            </a:r>
            <a:r>
              <a:rPr lang="en-US" sz="1600" dirty="0"/>
              <a:t>(</a:t>
            </a:r>
            <a:r>
              <a:rPr lang="en-US" sz="1600" dirty="0" err="1"/>
              <a:t>process.env.port</a:t>
            </a:r>
            <a:r>
              <a:rPr lang="en-US" sz="1600" dirty="0"/>
              <a:t> || </a:t>
            </a:r>
            <a:r>
              <a:rPr lang="en-US" sz="1600" dirty="0" err="1"/>
              <a:t>process.env.PORT</a:t>
            </a:r>
            <a:r>
              <a:rPr lang="en-US" sz="1600" dirty="0"/>
              <a:t> || 3978, function () { });</a:t>
            </a:r>
          </a:p>
          <a:p>
            <a:endParaRPr lang="en-US" sz="1600" dirty="0"/>
          </a:p>
          <a:p>
            <a:r>
              <a:rPr lang="en-US" sz="1600" dirty="0" err="1"/>
              <a:t>var</a:t>
            </a:r>
            <a:r>
              <a:rPr lang="en-US" sz="1600" dirty="0"/>
              <a:t> connector = new </a:t>
            </a:r>
            <a:r>
              <a:rPr lang="en-US" sz="1600" dirty="0" err="1"/>
              <a:t>builder.ChatConnector</a:t>
            </a:r>
            <a:r>
              <a:rPr lang="en-US" sz="1600" dirty="0"/>
              <a:t>({</a:t>
            </a:r>
          </a:p>
          <a:p>
            <a:r>
              <a:rPr lang="en-US" sz="1600" dirty="0"/>
              <a:t>    </a:t>
            </a:r>
            <a:r>
              <a:rPr lang="en-US" sz="1600" dirty="0" err="1"/>
              <a:t>appId</a:t>
            </a:r>
            <a:r>
              <a:rPr lang="en-US" sz="1600" dirty="0"/>
              <a:t>: </a:t>
            </a:r>
            <a:r>
              <a:rPr lang="en-US" sz="1600" dirty="0" err="1"/>
              <a:t>process.env.MICROSOFT_APP_ID</a:t>
            </a:r>
            <a:r>
              <a:rPr lang="en-US" sz="1600" dirty="0"/>
              <a:t>,</a:t>
            </a:r>
          </a:p>
          <a:p>
            <a:r>
              <a:rPr lang="en-US" sz="1600" dirty="0"/>
              <a:t>    </a:t>
            </a:r>
            <a:r>
              <a:rPr lang="en-US" sz="1600" dirty="0" err="1"/>
              <a:t>appPassword</a:t>
            </a:r>
            <a:r>
              <a:rPr lang="en-US" sz="1600" dirty="0"/>
              <a:t>: </a:t>
            </a:r>
            <a:r>
              <a:rPr lang="en-US" sz="1600" dirty="0" err="1"/>
              <a:t>process.env.MICROSOFT_APP_PASSWORD</a:t>
            </a:r>
            <a:endParaRPr lang="en-US" sz="1600" dirty="0"/>
          </a:p>
          <a:p>
            <a:r>
              <a:rPr lang="en-US" sz="1600" dirty="0"/>
              <a:t>});</a:t>
            </a:r>
          </a:p>
          <a:p>
            <a:endParaRPr lang="en-US" sz="1600" dirty="0"/>
          </a:p>
          <a:p>
            <a:r>
              <a:rPr lang="en-US" sz="1600" dirty="0" err="1"/>
              <a:t>var</a:t>
            </a:r>
            <a:r>
              <a:rPr lang="en-US" sz="1600" dirty="0"/>
              <a:t> bot = new </a:t>
            </a:r>
            <a:r>
              <a:rPr lang="en-US" sz="1600" dirty="0" err="1"/>
              <a:t>builder.UniversalBot</a:t>
            </a:r>
            <a:r>
              <a:rPr lang="en-US" sz="1600" dirty="0"/>
              <a:t>(connector);</a:t>
            </a:r>
          </a:p>
          <a:p>
            <a:r>
              <a:rPr lang="en-US" sz="1600" dirty="0" err="1"/>
              <a:t>server.post</a:t>
            </a:r>
            <a:r>
              <a:rPr lang="en-US" sz="1600" dirty="0"/>
              <a:t>('/</a:t>
            </a:r>
            <a:r>
              <a:rPr lang="en-US" sz="1600" dirty="0" err="1"/>
              <a:t>api</a:t>
            </a:r>
            <a:r>
              <a:rPr lang="en-US" sz="1600" dirty="0"/>
              <a:t>/messages', </a:t>
            </a:r>
            <a:r>
              <a:rPr lang="en-US" sz="1600" dirty="0" err="1"/>
              <a:t>connector.listen</a:t>
            </a:r>
            <a:r>
              <a:rPr lang="en-US" sz="1600" dirty="0"/>
              <a:t>());</a:t>
            </a:r>
          </a:p>
          <a:p>
            <a:endParaRPr lang="en-US" sz="1600" dirty="0"/>
          </a:p>
          <a:p>
            <a:r>
              <a:rPr lang="en-US" sz="1600" dirty="0"/>
              <a:t>// Root dialog</a:t>
            </a:r>
          </a:p>
          <a:p>
            <a:r>
              <a:rPr lang="en-US" sz="1600" b="1" dirty="0" err="1"/>
              <a:t>bot.dialog</a:t>
            </a:r>
            <a:r>
              <a:rPr lang="en-US" sz="1600" b="1" dirty="0"/>
              <a:t>('/', ...</a:t>
            </a:r>
          </a:p>
        </p:txBody>
      </p:sp>
    </p:spTree>
    <p:extLst>
      <p:ext uri="{BB962C8B-B14F-4D97-AF65-F5344CB8AC3E}">
        <p14:creationId xmlns:p14="http://schemas.microsoft.com/office/powerpoint/2010/main" val="23444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268312"/>
            <a:ext cx="12436475" cy="6457899"/>
          </a:xfrm>
          <a:prstGeom prst="rect">
            <a:avLst/>
          </a:prstGeom>
        </p:spPr>
      </p:pic>
    </p:spTree>
    <p:extLst>
      <p:ext uri="{BB962C8B-B14F-4D97-AF65-F5344CB8AC3E}">
        <p14:creationId xmlns:p14="http://schemas.microsoft.com/office/powerpoint/2010/main" val="1658356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Dialogs are serialized into stacks</a:t>
            </a:r>
          </a:p>
        </p:txBody>
      </p:sp>
      <p:sp>
        <p:nvSpPr>
          <p:cNvPr id="6" name="TextBox 5"/>
          <p:cNvSpPr txBox="1"/>
          <p:nvPr/>
        </p:nvSpPr>
        <p:spPr>
          <a:xfrm>
            <a:off x="3246437" y="1973262"/>
            <a:ext cx="8593355" cy="926407"/>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This is how we know how to navigate “back”</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Users won’t necessarily think that way</a:t>
            </a:r>
            <a:endParaRPr kumimoji="0" lang="en-US" sz="1600" b="1" i="0" u="none" strike="noStrike" kern="0" cap="none" spc="0" normalizeH="0" baseline="0" noProof="0" dirty="0">
              <a:ln>
                <a:noFill/>
              </a:ln>
              <a:solidFill>
                <a:srgbClr val="353535"/>
              </a:solidFill>
              <a:effectLst/>
              <a:uLnTx/>
              <a:uFillTx/>
              <a:latin typeface="Segoe UI Light"/>
              <a:ea typeface="+mn-ea"/>
              <a:cs typeface="+mn-cs"/>
            </a:endParaRPr>
          </a:p>
        </p:txBody>
      </p:sp>
      <p:sp>
        <p:nvSpPr>
          <p:cNvPr id="5" name="Rectangle 4"/>
          <p:cNvSpPr/>
          <p:nvPr/>
        </p:nvSpPr>
        <p:spPr bwMode="auto">
          <a:xfrm>
            <a:off x="404272" y="52242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Root Dialog</a:t>
            </a:r>
          </a:p>
        </p:txBody>
      </p:sp>
      <p:sp>
        <p:nvSpPr>
          <p:cNvPr id="7" name="Rectangle 6"/>
          <p:cNvSpPr/>
          <p:nvPr/>
        </p:nvSpPr>
        <p:spPr bwMode="auto">
          <a:xfrm>
            <a:off x="404271" y="415748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1</a:t>
            </a:r>
          </a:p>
        </p:txBody>
      </p:sp>
      <p:sp>
        <p:nvSpPr>
          <p:cNvPr id="8" name="Rectangle 7"/>
          <p:cNvSpPr/>
          <p:nvPr/>
        </p:nvSpPr>
        <p:spPr bwMode="auto">
          <a:xfrm>
            <a:off x="404271" y="312065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Dialog 2</a:t>
            </a:r>
          </a:p>
        </p:txBody>
      </p:sp>
      <p:sp>
        <p:nvSpPr>
          <p:cNvPr id="9" name="Rectangle 8"/>
          <p:cNvSpPr/>
          <p:nvPr/>
        </p:nvSpPr>
        <p:spPr bwMode="auto">
          <a:xfrm>
            <a:off x="427037" y="2141879"/>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spTree>
    <p:extLst>
      <p:ext uri="{BB962C8B-B14F-4D97-AF65-F5344CB8AC3E}">
        <p14:creationId xmlns:p14="http://schemas.microsoft.com/office/powerpoint/2010/main" val="36990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7EC78-E1BF-43B3-B552-DCB5549AB905}"/>
              </a:ext>
            </a:extLst>
          </p:cNvPr>
          <p:cNvPicPr>
            <a:picLocks noChangeAspect="1"/>
          </p:cNvPicPr>
          <p:nvPr/>
        </p:nvPicPr>
        <p:blipFill>
          <a:blip r:embed="rId3"/>
          <a:stretch>
            <a:fillRect/>
          </a:stretch>
        </p:blipFill>
        <p:spPr>
          <a:xfrm>
            <a:off x="3735181" y="0"/>
            <a:ext cx="4966113" cy="6994525"/>
          </a:xfrm>
          <a:prstGeom prst="rect">
            <a:avLst/>
          </a:prstGeom>
        </p:spPr>
      </p:pic>
    </p:spTree>
    <p:extLst>
      <p:ext uri="{BB962C8B-B14F-4D97-AF65-F5344CB8AC3E}">
        <p14:creationId xmlns:p14="http://schemas.microsoft.com/office/powerpoint/2010/main" val="24212424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highlight>
                  <a:srgbClr val="FFFF00"/>
                </a:highlight>
              </a:rPr>
              <a:t>session.beginDialog</a:t>
            </a:r>
            <a:r>
              <a:rPr lang="en-US" sz="1600" b="1" dirty="0">
                <a:highlight>
                  <a:srgbClr val="FFFF00"/>
                </a:highlight>
              </a:rPr>
              <a:t>('/</a:t>
            </a:r>
            <a:r>
              <a:rPr lang="en-US" sz="1600" b="1" dirty="0" err="1">
                <a:highlight>
                  <a:srgbClr val="FFFF00"/>
                </a:highlight>
              </a:rPr>
              <a:t>newOrder</a:t>
            </a:r>
            <a:r>
              <a:rPr lang="en-US" sz="1600" b="1" dirty="0">
                <a:highlight>
                  <a:srgbClr val="FFFF00"/>
                </a:highlight>
              </a:rPr>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40681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a:t>
            </a:r>
          </a:p>
        </p:txBody>
      </p:sp>
      <p:sp>
        <p:nvSpPr>
          <p:cNvPr id="5" name="Text Placeholder 4"/>
          <p:cNvSpPr>
            <a:spLocks noGrp="1"/>
          </p:cNvSpPr>
          <p:nvPr>
            <p:ph type="body" sz="quarter" idx="10"/>
          </p:nvPr>
        </p:nvSpPr>
        <p:spPr>
          <a:xfrm>
            <a:off x="122237" y="1668462"/>
            <a:ext cx="11887199" cy="3557897"/>
          </a:xfrm>
        </p:spPr>
        <p:txBody>
          <a:bodyPr/>
          <a:lstStyle/>
          <a:p>
            <a:r>
              <a:rPr lang="en-US" sz="1600" dirty="0" err="1">
                <a:solidFill>
                  <a:schemeClr val="tx1">
                    <a:lumMod val="75000"/>
                  </a:schemeClr>
                </a:solidFill>
              </a:rPr>
              <a:t>bot.dialog</a:t>
            </a:r>
            <a:r>
              <a:rPr lang="en-US" sz="1600" dirty="0">
                <a:solidFill>
                  <a:schemeClr val="tx1">
                    <a:lumMod val="75000"/>
                  </a:schemeClr>
                </a:solidFill>
              </a:rPr>
              <a:t>('/</a:t>
            </a:r>
            <a:r>
              <a:rPr lang="en-US" sz="1600" dirty="0" err="1">
                <a:solidFill>
                  <a:schemeClr val="tx1">
                    <a:lumMod val="75000"/>
                  </a:schemeClr>
                </a:solidFill>
              </a:rPr>
              <a:t>startCampaign</a:t>
            </a:r>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a:t>
            </a:r>
          </a:p>
          <a:p>
            <a:r>
              <a:rPr lang="en-US" sz="1600" dirty="0">
                <a:solidFill>
                  <a:schemeClr val="tx1">
                    <a:lumMod val="75000"/>
                  </a:schemeClr>
                </a:solidFill>
              </a:rPr>
              <a:t>		</a:t>
            </a:r>
            <a:r>
              <a:rPr lang="en-US" sz="1600" dirty="0" err="1">
                <a:solidFill>
                  <a:schemeClr val="tx1">
                    <a:lumMod val="75000"/>
                  </a:schemeClr>
                </a:solidFill>
              </a:rPr>
              <a:t>builder.Prompts.confirm</a:t>
            </a:r>
            <a:r>
              <a:rPr lang="en-US" sz="1600" dirty="0">
                <a:solidFill>
                  <a:schemeClr val="tx1">
                    <a:lumMod val="75000"/>
                  </a:schemeClr>
                </a:solidFill>
              </a:rPr>
              <a:t>(session, 'Do you already have a gift in mind?');</a:t>
            </a:r>
          </a:p>
          <a:p>
            <a:r>
              <a:rPr lang="en-US" sz="1600" dirty="0">
                <a:solidFill>
                  <a:schemeClr val="tx1">
                    <a:lumMod val="75000"/>
                  </a:schemeClr>
                </a:solidFill>
              </a:rPr>
              <a:t>	},</a:t>
            </a:r>
          </a:p>
          <a:p>
            <a:r>
              <a:rPr lang="en-US" sz="1600" dirty="0">
                <a:solidFill>
                  <a:schemeClr val="tx1">
                    <a:lumMod val="75000"/>
                  </a:schemeClr>
                </a:solidFill>
              </a:rPr>
              <a:t>	function (session, </a:t>
            </a:r>
            <a:r>
              <a:rPr lang="en-US" sz="1600" dirty="0" err="1">
                <a:solidFill>
                  <a:schemeClr val="tx1">
                    <a:lumMod val="75000"/>
                  </a:schemeClr>
                </a:solidFill>
              </a:rPr>
              <a:t>args</a:t>
            </a:r>
            <a:r>
              <a:rPr lang="en-US" sz="1600" dirty="0">
                <a:solidFill>
                  <a:schemeClr val="tx1">
                    <a:lumMod val="75000"/>
                  </a:schemeClr>
                </a:solidFill>
              </a:rPr>
              <a:t>, next ) {</a:t>
            </a:r>
          </a:p>
          <a:p>
            <a:r>
              <a:rPr lang="en-US" sz="1600" dirty="0">
                <a:solidFill>
                  <a:schemeClr val="tx1">
                    <a:lumMod val="75000"/>
                  </a:schemeClr>
                </a:solidFill>
              </a:rPr>
              <a:t>		if (</a:t>
            </a:r>
            <a:r>
              <a:rPr lang="en-US" sz="1600" dirty="0" err="1">
                <a:solidFill>
                  <a:schemeClr val="tx1">
                    <a:lumMod val="75000"/>
                  </a:schemeClr>
                </a:solidFill>
              </a:rPr>
              <a:t>args.response</a:t>
            </a:r>
            <a:r>
              <a:rPr lang="en-US" sz="1600" dirty="0">
                <a:solidFill>
                  <a:schemeClr val="tx1">
                    <a:lumMod val="75000"/>
                  </a:schemeClr>
                </a:solidFill>
              </a:rPr>
              <a:t>) {</a:t>
            </a:r>
          </a:p>
          <a:p>
            <a:r>
              <a:rPr lang="en-US" sz="1600" dirty="0">
                <a:solidFill>
                  <a:schemeClr val="tx1">
                    <a:lumMod val="75000"/>
                  </a:schemeClr>
                </a:solidFill>
              </a:rPr>
              <a:t>			</a:t>
            </a:r>
            <a:r>
              <a:rPr lang="en-US" sz="1600" dirty="0" err="1">
                <a:solidFill>
                  <a:schemeClr val="tx1">
                    <a:lumMod val="75000"/>
                  </a:schemeClr>
                </a:solidFill>
              </a:rPr>
              <a:t>builder.Prompts.choice</a:t>
            </a:r>
            <a:r>
              <a:rPr lang="en-US" sz="1600" dirty="0">
                <a:solidFill>
                  <a:schemeClr val="tx1">
                    <a:lumMod val="75000"/>
                  </a:schemeClr>
                </a:solidFill>
              </a:rPr>
              <a:t>(session, 'Is your gift from the website or elsewhere?', 			['I found my gift the site', 'I found my gift from an external site', 				'I </a:t>
            </a:r>
            <a:r>
              <a:rPr lang="en-US" sz="1600" dirty="0" err="1">
                <a:solidFill>
                  <a:schemeClr val="tx1">
                    <a:lumMod val="75000"/>
                  </a:schemeClr>
                </a:solidFill>
              </a:rPr>
              <a:t>didn</a:t>
            </a:r>
            <a:r>
              <a:rPr lang="en-US" sz="1600" dirty="0">
                <a:solidFill>
                  <a:schemeClr val="tx1">
                    <a:lumMod val="75000"/>
                  </a:schemeClr>
                </a:solidFill>
              </a:rPr>
              <a:t>\'t find my gift yet']);</a:t>
            </a:r>
          </a:p>
          <a:p>
            <a:r>
              <a:rPr lang="en-US" sz="1600" dirty="0">
                <a:solidFill>
                  <a:schemeClr val="tx1">
                    <a:lumMod val="75000"/>
                  </a:schemeClr>
                </a:solidFill>
              </a:rPr>
              <a:t>	} else {</a:t>
            </a:r>
          </a:p>
          <a:p>
            <a:r>
              <a:rPr lang="en-US" sz="1600" dirty="0">
                <a:solidFill>
                  <a:schemeClr val="tx1">
                    <a:lumMod val="75000"/>
                  </a:schemeClr>
                </a:solidFill>
              </a:rPr>
              <a:t>		</a:t>
            </a:r>
            <a:r>
              <a:rPr lang="en-US" sz="1600" dirty="0" err="1">
                <a:solidFill>
                  <a:schemeClr val="tx1">
                    <a:lumMod val="75000"/>
                  </a:schemeClr>
                </a:solidFill>
              </a:rPr>
              <a:t>session.send</a:t>
            </a:r>
            <a:r>
              <a:rPr lang="en-US" sz="1600" dirty="0">
                <a:solidFill>
                  <a:schemeClr val="tx1">
                    <a:lumMod val="75000"/>
                  </a:schemeClr>
                </a:solidFill>
              </a:rPr>
              <a:t>('That\'s okay, we can help you pick out the perfect gift! ');</a:t>
            </a:r>
          </a:p>
          <a:p>
            <a:r>
              <a:rPr lang="en-US" sz="1600" dirty="0">
                <a:solidFill>
                  <a:schemeClr val="tx1">
                    <a:lumMod val="75000"/>
                  </a:schemeClr>
                </a:solidFill>
              </a:rPr>
              <a:t>		return </a:t>
            </a:r>
            <a:r>
              <a:rPr lang="en-US" sz="1600" b="1" dirty="0" err="1">
                <a:solidFill>
                  <a:schemeClr val="tx1">
                    <a:lumMod val="75000"/>
                  </a:schemeClr>
                </a:solidFill>
                <a:highlight>
                  <a:srgbClr val="FFFF00"/>
                </a:highlight>
              </a:rPr>
              <a:t>session.replaceDialog</a:t>
            </a:r>
            <a:r>
              <a:rPr lang="en-US" sz="1600" b="1" dirty="0">
                <a:solidFill>
                  <a:schemeClr val="tx1">
                    <a:lumMod val="75000"/>
                  </a:schemeClr>
                </a:solidFill>
                <a:highlight>
                  <a:srgbClr val="FFFF00"/>
                </a:highlight>
              </a:rPr>
              <a:t>('/</a:t>
            </a:r>
            <a:r>
              <a:rPr lang="en-US" sz="1600" b="1" dirty="0" err="1">
                <a:solidFill>
                  <a:schemeClr val="tx1">
                    <a:lumMod val="75000"/>
                  </a:schemeClr>
                </a:solidFill>
                <a:highlight>
                  <a:srgbClr val="FFFF00"/>
                </a:highlight>
              </a:rPr>
              <a:t>productSearch</a:t>
            </a:r>
            <a:r>
              <a:rPr lang="en-US" sz="1600" b="1" dirty="0">
                <a:solidFill>
                  <a:schemeClr val="tx1">
                    <a:lumMod val="75000"/>
                  </a:schemeClr>
                </a:solidFill>
                <a:highlight>
                  <a:srgbClr val="FFFF00"/>
                </a:highlight>
              </a:rPr>
              <a:t>');</a:t>
            </a:r>
          </a:p>
          <a:p>
            <a:r>
              <a:rPr lang="en-US" sz="1600" dirty="0">
                <a:solidFill>
                  <a:schemeClr val="tx1">
                    <a:lumMod val="75000"/>
                  </a:schemeClr>
                </a:solidFill>
              </a:rPr>
              <a:t>}</a:t>
            </a:r>
          </a:p>
        </p:txBody>
      </p:sp>
    </p:spTree>
    <p:extLst>
      <p:ext uri="{BB962C8B-B14F-4D97-AF65-F5344CB8AC3E}">
        <p14:creationId xmlns:p14="http://schemas.microsoft.com/office/powerpoint/2010/main" val="187151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1437" y="2582862"/>
            <a:ext cx="10190000" cy="2316536"/>
          </a:xfrm>
          <a:prstGeom prst="rect">
            <a:avLst/>
          </a:prstGeom>
        </p:spPr>
      </p:pic>
      <p:sp>
        <p:nvSpPr>
          <p:cNvPr id="7" name="Title 6"/>
          <p:cNvSpPr>
            <a:spLocks noGrp="1"/>
          </p:cNvSpPr>
          <p:nvPr>
            <p:ph type="title"/>
          </p:nvPr>
        </p:nvSpPr>
        <p:spPr/>
        <p:txBody>
          <a:bodyPr/>
          <a:lstStyle/>
          <a:p>
            <a:r>
              <a:rPr lang="en-US" dirty="0"/>
              <a:t>Waterfall</a:t>
            </a:r>
          </a:p>
        </p:txBody>
      </p:sp>
      <p:sp>
        <p:nvSpPr>
          <p:cNvPr id="8" name="Text Placeholder 7"/>
          <p:cNvSpPr>
            <a:spLocks noGrp="1"/>
          </p:cNvSpPr>
          <p:nvPr>
            <p:ph type="body" sz="quarter" idx="10"/>
          </p:nvPr>
        </p:nvSpPr>
        <p:spPr>
          <a:xfrm>
            <a:off x="274638" y="1221157"/>
            <a:ext cx="11887199" cy="641714"/>
          </a:xfrm>
        </p:spPr>
        <p:txBody>
          <a:bodyPr/>
          <a:lstStyle/>
          <a:p>
            <a:r>
              <a:rPr lang="en-US" dirty="0"/>
              <a:t>Exactly what it sounds like.</a:t>
            </a:r>
          </a:p>
        </p:txBody>
      </p:sp>
    </p:spTree>
    <p:extLst>
      <p:ext uri="{BB962C8B-B14F-4D97-AF65-F5344CB8AC3E}">
        <p14:creationId xmlns:p14="http://schemas.microsoft.com/office/powerpoint/2010/main" val="14249813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7" y="1427077"/>
            <a:ext cx="6216650" cy="3693319"/>
          </a:xfrm>
          <a:prstGeom prst="rect">
            <a:avLst/>
          </a:prstGeom>
        </p:spPr>
        <p:txBody>
          <a:bodyPr>
            <a:spAutoFit/>
          </a:bodyPr>
          <a:lstStyle/>
          <a:p>
            <a:r>
              <a:rPr lang="en-US" dirty="0" err="1"/>
              <a:t>var</a:t>
            </a:r>
            <a:r>
              <a:rPr lang="en-US" dirty="0"/>
              <a:t> builder = require(</a:t>
            </a:r>
            <a:r>
              <a:rPr lang="en-US" dirty="0">
                <a:solidFill>
                  <a:srgbClr val="DE2E58"/>
                </a:solidFill>
              </a:rPr>
              <a:t>'</a:t>
            </a:r>
            <a:r>
              <a:rPr lang="en-US" dirty="0" err="1">
                <a:solidFill>
                  <a:srgbClr val="DE2E58"/>
                </a:solidFill>
              </a:rPr>
              <a:t>botbuilder</a:t>
            </a:r>
            <a:r>
              <a:rPr lang="en-US" dirty="0">
                <a:solidFill>
                  <a:srgbClr val="DE2E58"/>
                </a:solidFill>
              </a:rPr>
              <a:t>');</a:t>
            </a:r>
          </a:p>
          <a:p>
            <a:endParaRPr lang="en-US" dirty="0"/>
          </a:p>
          <a:p>
            <a:r>
              <a:rPr lang="en-US" dirty="0" err="1"/>
              <a:t>var</a:t>
            </a:r>
            <a:r>
              <a:rPr lang="en-US" dirty="0"/>
              <a:t> connector = new </a:t>
            </a:r>
            <a:r>
              <a:rPr lang="en-US" dirty="0" err="1"/>
              <a:t>builder.ConsoleConnector</a:t>
            </a:r>
            <a:r>
              <a:rPr lang="en-US" dirty="0"/>
              <a:t>().listen();</a:t>
            </a:r>
          </a:p>
          <a:p>
            <a:r>
              <a:rPr lang="en-US" dirty="0" err="1"/>
              <a:t>var</a:t>
            </a:r>
            <a:r>
              <a:rPr lang="en-US" dirty="0"/>
              <a:t> bot = new </a:t>
            </a:r>
            <a:r>
              <a:rPr lang="en-US" dirty="0" err="1"/>
              <a:t>builder.UniversalBot</a:t>
            </a:r>
            <a:r>
              <a:rPr lang="en-US" dirty="0"/>
              <a:t>(connector);</a:t>
            </a:r>
            <a:br>
              <a:rPr lang="en-US" dirty="0"/>
            </a:br>
            <a:endParaRPr lang="en-US" dirty="0"/>
          </a:p>
          <a:p>
            <a:r>
              <a:rPr lang="en-US" dirty="0" err="1"/>
              <a:t>bot.dialog</a:t>
            </a:r>
            <a:r>
              <a:rPr lang="en-US" dirty="0"/>
              <a:t>(</a:t>
            </a:r>
            <a:r>
              <a:rPr lang="en-US" dirty="0">
                <a:solidFill>
                  <a:srgbClr val="FF0000"/>
                </a:solidFill>
              </a:rPr>
              <a:t>'/'</a:t>
            </a:r>
            <a:r>
              <a:rPr lang="en-US" dirty="0"/>
              <a:t>, [</a:t>
            </a:r>
          </a:p>
          <a:p>
            <a:r>
              <a:rPr lang="en-US" dirty="0"/>
              <a:t>    function (session) {</a:t>
            </a:r>
          </a:p>
          <a:p>
            <a:r>
              <a:rPr lang="en-US" dirty="0"/>
              <a:t>        </a:t>
            </a:r>
            <a:r>
              <a:rPr lang="en-US" dirty="0" err="1"/>
              <a:t>builder.Prompts.text</a:t>
            </a:r>
            <a:r>
              <a:rPr lang="en-US" dirty="0"/>
              <a:t>(session, </a:t>
            </a:r>
            <a:r>
              <a:rPr lang="en-US" dirty="0">
                <a:solidFill>
                  <a:srgbClr val="FF0000"/>
                </a:solidFill>
              </a:rPr>
              <a:t>'Hi! What is your name?'</a:t>
            </a:r>
            <a:r>
              <a:rPr lang="en-US" dirty="0"/>
              <a:t>);</a:t>
            </a:r>
          </a:p>
          <a:p>
            <a:r>
              <a:rPr lang="en-US" dirty="0"/>
              <a:t>    },</a:t>
            </a:r>
          </a:p>
          <a:p>
            <a:r>
              <a:rPr lang="en-US" dirty="0"/>
              <a:t>    function (session, results) {</a:t>
            </a:r>
          </a:p>
          <a:p>
            <a:r>
              <a:rPr lang="en-US" dirty="0"/>
              <a:t>        </a:t>
            </a:r>
            <a:r>
              <a:rPr lang="en-US" dirty="0" err="1"/>
              <a:t>session.send</a:t>
            </a:r>
            <a:r>
              <a:rPr lang="en-US" dirty="0"/>
              <a:t>(</a:t>
            </a:r>
            <a:r>
              <a:rPr lang="en-US" dirty="0">
                <a:solidFill>
                  <a:srgbClr val="FF0000"/>
                </a:solidFill>
              </a:rPr>
              <a:t>'Hello %s!', </a:t>
            </a:r>
            <a:r>
              <a:rPr lang="en-US" dirty="0" err="1"/>
              <a:t>results.response</a:t>
            </a:r>
            <a:r>
              <a:rPr lang="en-US" dirty="0"/>
              <a:t>);</a:t>
            </a:r>
          </a:p>
          <a:p>
            <a:r>
              <a:rPr lang="en-US" dirty="0"/>
              <a:t>    }</a:t>
            </a:r>
          </a:p>
          <a:p>
            <a:r>
              <a:rPr lang="en-US" dirty="0"/>
              <a:t>]);</a:t>
            </a:r>
          </a:p>
        </p:txBody>
      </p:sp>
      <p:grpSp>
        <p:nvGrpSpPr>
          <p:cNvPr id="8" name="Group 7"/>
          <p:cNvGrpSpPr/>
          <p:nvPr/>
        </p:nvGrpSpPr>
        <p:grpSpPr>
          <a:xfrm>
            <a:off x="837424" y="2552370"/>
            <a:ext cx="11424247" cy="1446550"/>
            <a:chOff x="960437" y="2206393"/>
            <a:chExt cx="11424247" cy="1446550"/>
          </a:xfrm>
        </p:grpSpPr>
        <p:cxnSp>
          <p:nvCxnSpPr>
            <p:cNvPr id="11" name="Straight Connector 10"/>
            <p:cNvCxnSpPr/>
            <p:nvPr/>
          </p:nvCxnSpPr>
          <p:spPr>
            <a:xfrm flipV="1">
              <a:off x="960437" y="3573462"/>
              <a:ext cx="10606251" cy="328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363350" y="2206393"/>
              <a:ext cx="7021334" cy="1446550"/>
              <a:chOff x="5363350" y="2206393"/>
              <a:chExt cx="7021334" cy="1446550"/>
            </a:xfrm>
          </p:grpSpPr>
          <p:cxnSp>
            <p:nvCxnSpPr>
              <p:cNvPr id="14" name="Straight Arrow Connector 13"/>
              <p:cNvCxnSpPr/>
              <p:nvPr/>
            </p:nvCxnSpPr>
            <p:spPr>
              <a:xfrm flipH="1">
                <a:off x="5363350" y="2582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511172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Uses a text prompt to collect name</a:t>
                </a:r>
              </a:p>
              <a:p>
                <a:pPr>
                  <a:lnSpc>
                    <a:spcPct val="90000"/>
                  </a:lnSpc>
                  <a:spcAft>
                    <a:spcPts val="600"/>
                  </a:spcAft>
                </a:pPr>
                <a:r>
                  <a:rPr lang="en-US" sz="2400" dirty="0">
                    <a:solidFill>
                      <a:srgbClr val="0078D7"/>
                    </a:solidFill>
                  </a:rPr>
                  <a:t>and put in session.  </a:t>
                </a:r>
                <a:endParaRPr lang="en-US" sz="2400" dirty="0">
                  <a:solidFill>
                    <a:srgbClr val="FF0000"/>
                  </a:solidFill>
                </a:endParaRPr>
              </a:p>
            </p:txBody>
          </p:sp>
        </p:grpSp>
      </p:grpSp>
      <p:grpSp>
        <p:nvGrpSpPr>
          <p:cNvPr id="10" name="Group 9"/>
          <p:cNvGrpSpPr/>
          <p:nvPr/>
        </p:nvGrpSpPr>
        <p:grpSpPr>
          <a:xfrm>
            <a:off x="5180824" y="4079769"/>
            <a:ext cx="7023101" cy="1855893"/>
            <a:chOff x="5303837" y="3733792"/>
            <a:chExt cx="7023101" cy="1855893"/>
          </a:xfrm>
        </p:grpSpPr>
        <p:cxnSp>
          <p:nvCxnSpPr>
            <p:cNvPr id="16" name="Straight Arrow Connector 15"/>
            <p:cNvCxnSpPr/>
            <p:nvPr/>
          </p:nvCxnSpPr>
          <p:spPr>
            <a:xfrm flipH="1">
              <a:off x="5303837" y="40306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5750" y="3733792"/>
              <a:ext cx="5041188"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the result of the prompt</a:t>
              </a:r>
            </a:p>
            <a:p>
              <a:pPr>
                <a:lnSpc>
                  <a:spcPct val="90000"/>
                </a:lnSpc>
                <a:spcAft>
                  <a:spcPts val="600"/>
                </a:spcAft>
              </a:pPr>
              <a:r>
                <a:rPr lang="en-US" sz="2400" dirty="0">
                  <a:solidFill>
                    <a:srgbClr val="0078D7"/>
                  </a:solidFill>
                </a:rPr>
                <a:t>to echo back to user (notice that it</a:t>
              </a:r>
            </a:p>
            <a:p>
              <a:pPr>
                <a:lnSpc>
                  <a:spcPct val="90000"/>
                </a:lnSpc>
                <a:spcAft>
                  <a:spcPts val="600"/>
                </a:spcAft>
              </a:pPr>
              <a:r>
                <a:rPr lang="en-US" sz="2400" dirty="0">
                  <a:solidFill>
                    <a:srgbClr val="0078D7"/>
                  </a:solidFill>
                </a:rPr>
                <a:t>is an array of functions in the </a:t>
              </a:r>
            </a:p>
            <a:p>
              <a:pPr>
                <a:lnSpc>
                  <a:spcPct val="90000"/>
                </a:lnSpc>
                <a:spcAft>
                  <a:spcPts val="600"/>
                </a:spcAft>
              </a:pPr>
              <a:r>
                <a:rPr lang="en-US" sz="2400" dirty="0">
                  <a:solidFill>
                    <a:srgbClr val="0078D7"/>
                  </a:solidFill>
                </a:rPr>
                <a:t>dialog)</a:t>
              </a:r>
              <a:endParaRPr lang="en-US" sz="2400" dirty="0">
                <a:solidFill>
                  <a:srgbClr val="FF0000"/>
                </a:solidFill>
              </a:endParaRPr>
            </a:p>
          </p:txBody>
        </p:sp>
      </p:grpSp>
      <p:sp>
        <p:nvSpPr>
          <p:cNvPr id="2" name="Title 1"/>
          <p:cNvSpPr>
            <a:spLocks noGrp="1"/>
          </p:cNvSpPr>
          <p:nvPr>
            <p:ph type="title"/>
          </p:nvPr>
        </p:nvSpPr>
        <p:spPr/>
        <p:txBody>
          <a:bodyPr/>
          <a:lstStyle/>
          <a:p>
            <a:r>
              <a:rPr lang="en-US" dirty="0"/>
              <a:t>Simple Waterfall</a:t>
            </a:r>
          </a:p>
        </p:txBody>
      </p:sp>
    </p:spTree>
    <p:extLst>
      <p:ext uri="{BB962C8B-B14F-4D97-AF65-F5344CB8AC3E}">
        <p14:creationId xmlns:p14="http://schemas.microsoft.com/office/powerpoint/2010/main" val="83521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0837" y="1112008"/>
            <a:ext cx="7586047" cy="5764808"/>
          </a:xfrm>
          <a:prstGeom prst="rect">
            <a:avLst/>
          </a:prstGeom>
        </p:spPr>
      </p:pic>
      <p:grpSp>
        <p:nvGrpSpPr>
          <p:cNvPr id="21" name="Group 20"/>
          <p:cNvGrpSpPr/>
          <p:nvPr/>
        </p:nvGrpSpPr>
        <p:grpSpPr>
          <a:xfrm>
            <a:off x="427037" y="1278330"/>
            <a:ext cx="11049000" cy="694932"/>
            <a:chOff x="655637" y="1125930"/>
            <a:chExt cx="11049000" cy="694932"/>
          </a:xfrm>
        </p:grpSpPr>
        <p:cxnSp>
          <p:nvCxnSpPr>
            <p:cNvPr id="7" name="Straight Arrow Connector 6"/>
            <p:cNvCxnSpPr/>
            <p:nvPr/>
          </p:nvCxnSpPr>
          <p:spPr>
            <a:xfrm flipH="1">
              <a:off x="5380037" y="1439862"/>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655637" y="1820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72964" y="1125930"/>
              <a:ext cx="28178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Nothing new here</a:t>
              </a:r>
            </a:p>
          </p:txBody>
        </p:sp>
      </p:grpSp>
      <p:grpSp>
        <p:nvGrpSpPr>
          <p:cNvPr id="22" name="Group 21"/>
          <p:cNvGrpSpPr/>
          <p:nvPr/>
        </p:nvGrpSpPr>
        <p:grpSpPr>
          <a:xfrm>
            <a:off x="427037" y="2358793"/>
            <a:ext cx="11049000" cy="2433869"/>
            <a:chOff x="655637" y="2206393"/>
            <a:chExt cx="11049000" cy="2433869"/>
          </a:xfrm>
        </p:grpSpPr>
        <p:cxnSp>
          <p:nvCxnSpPr>
            <p:cNvPr id="11" name="Straight Connector 10"/>
            <p:cNvCxnSpPr/>
            <p:nvPr/>
          </p:nvCxnSpPr>
          <p:spPr>
            <a:xfrm>
              <a:off x="655637" y="46402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3787319"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root dialog '/' </a:t>
              </a:r>
            </a:p>
            <a:p>
              <a:pPr>
                <a:lnSpc>
                  <a:spcPct val="90000"/>
                </a:lnSpc>
                <a:spcAft>
                  <a:spcPts val="600"/>
                </a:spcAft>
              </a:pPr>
              <a:r>
                <a:rPr lang="en-US" sz="2400" dirty="0">
                  <a:solidFill>
                    <a:srgbClr val="0078D7"/>
                  </a:solidFill>
                </a:rPr>
                <a:t>Checks </a:t>
              </a:r>
              <a:r>
                <a:rPr lang="en-US" sz="2400" dirty="0" err="1">
                  <a:solidFill>
                    <a:srgbClr val="FF0000"/>
                  </a:solidFill>
                </a:rPr>
                <a:t>session.userdata</a:t>
              </a:r>
              <a:endParaRPr lang="en-US" sz="2400" dirty="0">
                <a:solidFill>
                  <a:srgbClr val="FF0000"/>
                </a:solidFill>
              </a:endParaRPr>
            </a:p>
            <a:p>
              <a:pPr>
                <a:lnSpc>
                  <a:spcPct val="90000"/>
                </a:lnSpc>
                <a:spcAft>
                  <a:spcPts val="600"/>
                </a:spcAft>
              </a:pPr>
              <a:r>
                <a:rPr lang="en-US" sz="2400" dirty="0">
                  <a:solidFill>
                    <a:srgbClr val="0078D7"/>
                  </a:solidFill>
                </a:rPr>
                <a:t>if no username sends to </a:t>
              </a:r>
            </a:p>
            <a:p>
              <a:pPr>
                <a:lnSpc>
                  <a:spcPct val="90000"/>
                </a:lnSpc>
                <a:spcAft>
                  <a:spcPts val="600"/>
                </a:spcAft>
              </a:pPr>
              <a:r>
                <a:rPr lang="en-US" sz="2400" dirty="0">
                  <a:solidFill>
                    <a:srgbClr val="0078D7"/>
                  </a:solidFill>
                </a:rPr>
                <a:t>our '/profile' dialog using</a:t>
              </a:r>
            </a:p>
            <a:p>
              <a:pPr>
                <a:lnSpc>
                  <a:spcPct val="90000"/>
                </a:lnSpc>
                <a:spcAft>
                  <a:spcPts val="600"/>
                </a:spcAft>
              </a:pPr>
              <a:r>
                <a:rPr lang="en-US" sz="2400" dirty="0">
                  <a:solidFill>
                    <a:srgbClr val="FF0000"/>
                  </a:solidFill>
                </a:rPr>
                <a:t>beginDialog()</a:t>
              </a:r>
            </a:p>
          </p:txBody>
        </p:sp>
      </p:grpSp>
      <p:grpSp>
        <p:nvGrpSpPr>
          <p:cNvPr id="23" name="Group 22"/>
          <p:cNvGrpSpPr/>
          <p:nvPr/>
        </p:nvGrpSpPr>
        <p:grpSpPr>
          <a:xfrm>
            <a:off x="5158681" y="4777902"/>
            <a:ext cx="6606140" cy="1037207"/>
            <a:chOff x="5387281" y="4625502"/>
            <a:chExt cx="6606140" cy="1037207"/>
          </a:xfrm>
        </p:grpSpPr>
        <p:cxnSp>
          <p:nvCxnSpPr>
            <p:cNvPr id="16" name="Straight Arrow Connector 15"/>
            <p:cNvCxnSpPr/>
            <p:nvPr/>
          </p:nvCxnSpPr>
          <p:spPr>
            <a:xfrm flipH="1">
              <a:off x="5387281" y="4939434"/>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80208" y="4625502"/>
              <a:ext cx="471321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use a text prompt to collect </a:t>
              </a:r>
            </a:p>
            <a:p>
              <a:pPr>
                <a:lnSpc>
                  <a:spcPct val="90000"/>
                </a:lnSpc>
                <a:spcAft>
                  <a:spcPts val="600"/>
                </a:spcAft>
              </a:pPr>
              <a:r>
                <a:rPr lang="en-US" sz="2400" dirty="0">
                  <a:solidFill>
                    <a:srgbClr val="0078D7"/>
                  </a:solidFill>
                </a:rPr>
                <a:t>name </a:t>
              </a:r>
              <a:endParaRPr lang="en-US" sz="2400" dirty="0">
                <a:solidFill>
                  <a:srgbClr val="FF0000"/>
                </a:solidFill>
              </a:endParaRPr>
            </a:p>
          </p:txBody>
        </p:sp>
      </p:grpSp>
      <p:grpSp>
        <p:nvGrpSpPr>
          <p:cNvPr id="24" name="Group 23"/>
          <p:cNvGrpSpPr/>
          <p:nvPr/>
        </p:nvGrpSpPr>
        <p:grpSpPr>
          <a:xfrm>
            <a:off x="427037" y="5717787"/>
            <a:ext cx="11049000" cy="1284675"/>
            <a:chOff x="655637" y="5565387"/>
            <a:chExt cx="11049000" cy="1284675"/>
          </a:xfrm>
        </p:grpSpPr>
        <p:cxnSp>
          <p:nvCxnSpPr>
            <p:cNvPr id="12" name="Straight Connector 11"/>
            <p:cNvCxnSpPr/>
            <p:nvPr/>
          </p:nvCxnSpPr>
          <p:spPr>
            <a:xfrm>
              <a:off x="655637" y="68500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363350" y="5879319"/>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7256277" y="5565387"/>
              <a:ext cx="4310411"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once data is collected we call</a:t>
              </a:r>
            </a:p>
            <a:p>
              <a:pPr>
                <a:lnSpc>
                  <a:spcPct val="90000"/>
                </a:lnSpc>
                <a:spcAft>
                  <a:spcPts val="600"/>
                </a:spcAft>
              </a:pPr>
              <a:r>
                <a:rPr lang="en-US" sz="2400" dirty="0">
                  <a:solidFill>
                    <a:srgbClr val="FF0000"/>
                  </a:solidFill>
                </a:rPr>
                <a:t>endDialog()</a:t>
              </a:r>
            </a:p>
          </p:txBody>
        </p:sp>
      </p:grpSp>
      <p:sp>
        <p:nvSpPr>
          <p:cNvPr id="3" name="Title 2"/>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424485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0837" y="1188208"/>
            <a:ext cx="7586047" cy="5764808"/>
          </a:xfrm>
          <a:prstGeom prst="rect">
            <a:avLst/>
          </a:prstGeom>
        </p:spPr>
      </p:pic>
      <p:cxnSp>
        <p:nvCxnSpPr>
          <p:cNvPr id="9" name="Straight Connector 8"/>
          <p:cNvCxnSpPr/>
          <p:nvPr/>
        </p:nvCxnSpPr>
        <p:spPr>
          <a:xfrm>
            <a:off x="427037" y="20494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7037" y="48688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7037" y="7078662"/>
            <a:ext cx="1104900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51437" y="2434993"/>
            <a:ext cx="6507973" cy="1037207"/>
            <a:chOff x="5380037" y="2206393"/>
            <a:chExt cx="6507973" cy="1037207"/>
          </a:xfrm>
        </p:grpSpPr>
        <p:cxnSp>
          <p:nvCxnSpPr>
            <p:cNvPr id="14" name="Straight Arrow Connector 13"/>
            <p:cNvCxnSpPr/>
            <p:nvPr/>
          </p:nvCxnSpPr>
          <p:spPr>
            <a:xfrm flipH="1">
              <a:off x="5380037" y="2520325"/>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7272964" y="2206393"/>
              <a:ext cx="46150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Our code flow returns here and</a:t>
              </a:r>
            </a:p>
            <a:p>
              <a:pPr>
                <a:lnSpc>
                  <a:spcPct val="90000"/>
                </a:lnSpc>
                <a:spcAft>
                  <a:spcPts val="600"/>
                </a:spcAft>
              </a:pPr>
              <a:r>
                <a:rPr lang="en-US" sz="2400" dirty="0">
                  <a:solidFill>
                    <a:srgbClr val="0078D7"/>
                  </a:solidFill>
                </a:rPr>
                <a:t>proceeds to the next function</a:t>
              </a:r>
              <a:endParaRPr lang="en-US" sz="2400" dirty="0">
                <a:solidFill>
                  <a:srgbClr val="FF0000"/>
                </a:solidFill>
              </a:endParaRPr>
            </a:p>
          </p:txBody>
        </p:sp>
      </p:grpSp>
      <p:grpSp>
        <p:nvGrpSpPr>
          <p:cNvPr id="5" name="Group 4"/>
          <p:cNvGrpSpPr/>
          <p:nvPr/>
        </p:nvGrpSpPr>
        <p:grpSpPr>
          <a:xfrm>
            <a:off x="5134750" y="5326933"/>
            <a:ext cx="6366652" cy="1037207"/>
            <a:chOff x="5363350" y="5098333"/>
            <a:chExt cx="6366652" cy="1037207"/>
          </a:xfrm>
        </p:grpSpPr>
        <p:cxnSp>
          <p:nvCxnSpPr>
            <p:cNvPr id="16" name="Straight Arrow Connector 15"/>
            <p:cNvCxnSpPr/>
            <p:nvPr/>
          </p:nvCxnSpPr>
          <p:spPr>
            <a:xfrm flipH="1">
              <a:off x="5363350" y="5616937"/>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332323" y="5098333"/>
              <a:ext cx="4397679"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This whole dialog is not used </a:t>
              </a:r>
            </a:p>
            <a:p>
              <a:pPr>
                <a:lnSpc>
                  <a:spcPct val="90000"/>
                </a:lnSpc>
                <a:spcAft>
                  <a:spcPts val="600"/>
                </a:spcAft>
              </a:pPr>
              <a:r>
                <a:rPr lang="en-US" sz="2400" dirty="0">
                  <a:solidFill>
                    <a:srgbClr val="0078D7"/>
                  </a:solidFill>
                </a:rPr>
                <a:t>next time through</a:t>
              </a:r>
            </a:p>
          </p:txBody>
        </p:sp>
      </p:grpSp>
      <p:grpSp>
        <p:nvGrpSpPr>
          <p:cNvPr id="3" name="Group 2"/>
          <p:cNvGrpSpPr/>
          <p:nvPr/>
        </p:nvGrpSpPr>
        <p:grpSpPr>
          <a:xfrm>
            <a:off x="5134750" y="3691249"/>
            <a:ext cx="6442699" cy="627864"/>
            <a:chOff x="5363350" y="3462649"/>
            <a:chExt cx="6442699" cy="627864"/>
          </a:xfrm>
        </p:grpSpPr>
        <p:cxnSp>
          <p:nvCxnSpPr>
            <p:cNvPr id="18" name="Straight Arrow Connector 17"/>
            <p:cNvCxnSpPr/>
            <p:nvPr/>
          </p:nvCxnSpPr>
          <p:spPr>
            <a:xfrm flipH="1">
              <a:off x="5363350" y="3776581"/>
              <a:ext cx="1752600" cy="0"/>
            </a:xfrm>
            <a:prstGeom prst="straightConnector1">
              <a:avLst/>
            </a:prstGeom>
            <a:ln w="76200">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7256277" y="3462649"/>
              <a:ext cx="45497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8D7"/>
                  </a:solidFill>
                </a:rPr>
                <a:t>We then address user by name</a:t>
              </a:r>
              <a:endParaRPr lang="en-US" sz="2400" dirty="0">
                <a:solidFill>
                  <a:srgbClr val="FF0000"/>
                </a:solidFill>
              </a:endParaRPr>
            </a:p>
          </p:txBody>
        </p:sp>
      </p:grpSp>
      <p:sp>
        <p:nvSpPr>
          <p:cNvPr id="6" name="Title 5"/>
          <p:cNvSpPr>
            <a:spLocks noGrp="1"/>
          </p:cNvSpPr>
          <p:nvPr>
            <p:ph type="title"/>
          </p:nvPr>
        </p:nvSpPr>
        <p:spPr/>
        <p:txBody>
          <a:bodyPr/>
          <a:lstStyle/>
          <a:p>
            <a:r>
              <a:rPr lang="en-US" dirty="0"/>
              <a:t>First Run</a:t>
            </a:r>
          </a:p>
        </p:txBody>
      </p:sp>
    </p:spTree>
    <p:extLst>
      <p:ext uri="{BB962C8B-B14F-4D97-AF65-F5344CB8AC3E}">
        <p14:creationId xmlns:p14="http://schemas.microsoft.com/office/powerpoint/2010/main" val="209964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What else?</a:t>
            </a:r>
          </a:p>
        </p:txBody>
      </p:sp>
      <p:pic>
        <p:nvPicPr>
          <p:cNvPr id="4" name="Picture 3"/>
          <p:cNvPicPr>
            <a:picLocks noChangeAspect="1"/>
          </p:cNvPicPr>
          <p:nvPr/>
        </p:nvPicPr>
        <p:blipFill>
          <a:blip r:embed="rId3"/>
          <a:stretch>
            <a:fillRect/>
          </a:stretch>
        </p:blipFill>
        <p:spPr>
          <a:xfrm>
            <a:off x="5684837" y="2278062"/>
            <a:ext cx="2203260" cy="2057400"/>
          </a:xfrm>
          <a:prstGeom prst="rect">
            <a:avLst/>
          </a:prstGeom>
        </p:spPr>
      </p:pic>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9237" y="3947459"/>
            <a:ext cx="365760" cy="329900"/>
          </a:xfrm>
          <a:prstGeom prst="rect">
            <a:avLst/>
          </a:prstGeom>
        </p:spPr>
      </p:pic>
    </p:spTree>
    <p:extLst>
      <p:ext uri="{BB962C8B-B14F-4D97-AF65-F5344CB8AC3E}">
        <p14:creationId xmlns:p14="http://schemas.microsoft.com/office/powerpoint/2010/main" val="28955780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44958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Prompts.time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5" name="Rectangle 24"/>
          <p:cNvSpPr/>
          <p:nvPr/>
        </p:nvSpPr>
        <p:spPr bwMode="auto">
          <a:xfrm>
            <a:off x="2618305" y="5161292"/>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Prompts.attachment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6" y="1911825"/>
            <a:ext cx="35814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Prompts.text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36123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Search can do wonders for bots</a:t>
            </a:r>
          </a:p>
        </p:txBody>
      </p:sp>
      <p:sp>
        <p:nvSpPr>
          <p:cNvPr id="6" name="TextBox 5"/>
          <p:cNvSpPr txBox="1"/>
          <p:nvPr/>
        </p:nvSpPr>
        <p:spPr>
          <a:xfrm>
            <a:off x="282077" y="1668462"/>
            <a:ext cx="11565155" cy="4111895"/>
          </a:xfrm>
          <a:prstGeom prst="rect">
            <a:avLst/>
          </a:prstGeom>
          <a:noFill/>
        </p:spPr>
        <p:txBody>
          <a:bodyPr wrap="square" lIns="182880" tIns="146304" rIns="182880" bIns="146304" rtlCol="0">
            <a:spAutoFit/>
          </a:bodyPr>
          <a:lstStyle/>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353535"/>
                </a:solidFill>
                <a:effectLst/>
                <a:uLnTx/>
                <a:uFillTx/>
                <a:latin typeface="Segoe UI Light"/>
                <a:ea typeface="+mn-ea"/>
                <a:cs typeface="+mn-cs"/>
              </a:rPr>
              <a:t>QnAMaker.ai: </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Super low friction way of creating a Q&amp;A bot</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Built in web and document crawler: Parses data and builds the QnA easily</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too many records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Not great for deep level customization of the experience</a:t>
            </a:r>
          </a:p>
          <a:p>
            <a:pPr marL="466371" marR="0" lvl="2" indent="0" algn="l" defTabSz="914400" rtl="0" eaLnBrk="1" fontAlgn="auto" latinLnBrk="0" hangingPunct="1">
              <a:lnSpc>
                <a:spcPct val="90000"/>
              </a:lnSpc>
              <a:spcBef>
                <a:spcPts val="0"/>
              </a:spcBef>
              <a:spcAft>
                <a:spcPts val="600"/>
              </a:spcAft>
              <a:buClrTx/>
              <a:buSzTx/>
              <a:buFontTx/>
              <a:buNone/>
              <a:tabLst/>
              <a:defRPr/>
            </a:pPr>
            <a:endParaRPr kumimoji="0" lang="pt-BR" sz="2000" b="1" i="0" u="none" strike="noStrike" kern="0" cap="none" spc="0" normalizeH="0" baseline="0" noProof="0" dirty="0">
              <a:ln>
                <a:noFill/>
              </a:ln>
              <a:solidFill>
                <a:srgbClr val="353535"/>
              </a:solidFill>
              <a:effectLst/>
              <a:uLnTx/>
              <a:uFillTx/>
              <a:latin typeface="Segoe UI Light"/>
              <a:ea typeface="+mn-ea"/>
              <a:cs typeface="+mn-cs"/>
            </a:endParaRP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Azure Search:</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Can work with millions of records like a breeze</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Works with different document formats and data sources</a:t>
            </a:r>
          </a:p>
          <a:p>
            <a:pPr marL="809271"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pt-BR" sz="2000" b="1" i="0" u="none" strike="noStrike" kern="0" cap="none" spc="0" normalizeH="0" baseline="0" noProof="0" dirty="0">
                <a:ln>
                  <a:noFill/>
                </a:ln>
                <a:solidFill>
                  <a:srgbClr val="353535"/>
                </a:solidFill>
                <a:effectLst/>
                <a:uLnTx/>
                <a:uFillTx/>
                <a:latin typeface="Segoe UI Light"/>
                <a:ea typeface="+mn-ea"/>
                <a:cs typeface="+mn-cs"/>
              </a:rPr>
              <a:t>Takes more effort to prepare/code/fine-tune</a:t>
            </a:r>
          </a:p>
          <a:p>
            <a:pPr marL="3429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2850"/>
            <a:ext cx="11887200" cy="5343525"/>
          </a:xfrm>
        </p:spPr>
        <p:txBody>
          <a:bodyPr/>
          <a:lstStyle/>
          <a:p>
            <a:r>
              <a:rPr lang="en-US" dirty="0"/>
              <a:t>Installs</a:t>
            </a:r>
          </a:p>
          <a:p>
            <a:pPr lvl="1"/>
            <a:r>
              <a:rPr lang="en-US" dirty="0"/>
              <a:t>Node.js (and </a:t>
            </a:r>
            <a:r>
              <a:rPr lang="en-US" dirty="0" err="1"/>
              <a:t>npm</a:t>
            </a:r>
            <a:r>
              <a:rPr lang="en-US" dirty="0"/>
              <a:t>)</a:t>
            </a:r>
          </a:p>
          <a:p>
            <a:pPr lvl="1"/>
            <a:r>
              <a:rPr lang="en-US" dirty="0" err="1"/>
              <a:t>Ngrok</a:t>
            </a:r>
            <a:r>
              <a:rPr lang="en-US" dirty="0"/>
              <a:t> </a:t>
            </a:r>
          </a:p>
          <a:p>
            <a:pPr lvl="1"/>
            <a:r>
              <a:rPr lang="en-US" dirty="0"/>
              <a:t>GIT (not necessary but helpful)</a:t>
            </a:r>
          </a:p>
          <a:p>
            <a:pPr lvl="1"/>
            <a:r>
              <a:rPr lang="en-US" dirty="0"/>
              <a:t>VS Code (for node)</a:t>
            </a:r>
          </a:p>
          <a:p>
            <a:pPr lvl="1"/>
            <a:r>
              <a:rPr lang="en-US" dirty="0"/>
              <a:t>Visual Studio 2015 &amp; Bot Template (for C#)</a:t>
            </a:r>
          </a:p>
          <a:p>
            <a:r>
              <a:rPr lang="en-US" dirty="0"/>
              <a:t>Signups needed</a:t>
            </a:r>
          </a:p>
          <a:p>
            <a:pPr lvl="1"/>
            <a:r>
              <a:rPr lang="en-US" dirty="0"/>
              <a:t>MSID</a:t>
            </a:r>
          </a:p>
          <a:p>
            <a:pPr lvl="1"/>
            <a:r>
              <a:rPr lang="en-US" dirty="0"/>
              <a:t>BotFramework.com</a:t>
            </a:r>
          </a:p>
          <a:p>
            <a:pPr lvl="1"/>
            <a:r>
              <a:rPr lang="en-US" dirty="0"/>
              <a:t>LUIS – Language Understanding Intelligent Services</a:t>
            </a:r>
          </a:p>
          <a:p>
            <a:pPr marL="0" indent="0">
              <a:buNone/>
            </a:pPr>
            <a:endParaRPr lang="en-US" dirty="0"/>
          </a:p>
        </p:txBody>
      </p:sp>
      <p:sp>
        <p:nvSpPr>
          <p:cNvPr id="3" name="Title 2"/>
          <p:cNvSpPr>
            <a:spLocks noGrp="1"/>
          </p:cNvSpPr>
          <p:nvPr>
            <p:ph type="title" idx="4294967295"/>
          </p:nvPr>
        </p:nvSpPr>
        <p:spPr>
          <a:xfrm>
            <a:off x="547688" y="295275"/>
            <a:ext cx="11888787" cy="917575"/>
          </a:xfrm>
        </p:spPr>
        <p:txBody>
          <a:bodyPr/>
          <a:lstStyle/>
          <a:p>
            <a:r>
              <a:rPr lang="en-US" dirty="0"/>
              <a:t>Technology Needed today Node</a:t>
            </a:r>
          </a:p>
        </p:txBody>
      </p:sp>
      <p:pic>
        <p:nvPicPr>
          <p:cNvPr id="5" name="Picture 4"/>
          <p:cNvPicPr>
            <a:picLocks noChangeAspect="1"/>
          </p:cNvPicPr>
          <p:nvPr/>
        </p:nvPicPr>
        <p:blipFill>
          <a:blip r:embed="rId3"/>
          <a:stretch>
            <a:fillRect/>
          </a:stretch>
        </p:blipFill>
        <p:spPr>
          <a:xfrm>
            <a:off x="9799637" y="4411662"/>
            <a:ext cx="2203260" cy="2057400"/>
          </a:xfrm>
          <a:prstGeom prst="rect">
            <a:avLst/>
          </a:prstGeom>
        </p:spPr>
      </p:pic>
      <p:pic>
        <p:nvPicPr>
          <p:cNvPr id="6" name="Graphic 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037" y="6081059"/>
            <a:ext cx="365760" cy="329900"/>
          </a:xfrm>
          <a:prstGeom prst="rect">
            <a:avLst/>
          </a:prstGeom>
        </p:spPr>
      </p:pic>
    </p:spTree>
    <p:extLst>
      <p:ext uri="{BB962C8B-B14F-4D97-AF65-F5344CB8AC3E}">
        <p14:creationId xmlns:p14="http://schemas.microsoft.com/office/powerpoint/2010/main" val="21485503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It is an computer program that simulates human conversation, or chat, usually on on  a messaging platform.  (Slack, </a:t>
            </a:r>
            <a:r>
              <a:rPr lang="en-US" dirty="0" err="1"/>
              <a:t>kik</a:t>
            </a:r>
            <a:r>
              <a:rPr lang="en-US" dirty="0"/>
              <a:t>, Messenger, Skype, Web ,etc.)</a:t>
            </a:r>
          </a:p>
        </p:txBody>
      </p:sp>
    </p:spTree>
    <p:extLst>
      <p:ext uri="{BB962C8B-B14F-4D97-AF65-F5344CB8AC3E}">
        <p14:creationId xmlns:p14="http://schemas.microsoft.com/office/powerpoint/2010/main" val="25514687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00275" y="2963863"/>
            <a:ext cx="10236200" cy="917575"/>
          </a:xfrm>
        </p:spPr>
        <p:txBody>
          <a:bodyPr/>
          <a:lstStyle/>
          <a:p>
            <a:r>
              <a:rPr lang="en-US" dirty="0"/>
              <a:t>Demo Time .</a:t>
            </a:r>
          </a:p>
        </p:txBody>
      </p:sp>
      <p:pic>
        <p:nvPicPr>
          <p:cNvPr id="3" name="Picture 2"/>
          <p:cNvPicPr>
            <a:picLocks noChangeAspect="1"/>
          </p:cNvPicPr>
          <p:nvPr/>
        </p:nvPicPr>
        <p:blipFill>
          <a:blip r:embed="rId3"/>
          <a:stretch>
            <a:fillRect/>
          </a:stretch>
        </p:blipFill>
        <p:spPr>
          <a:xfrm>
            <a:off x="9190037" y="4106862"/>
            <a:ext cx="2733675" cy="2552700"/>
          </a:xfrm>
          <a:prstGeom prst="rect">
            <a:avLst/>
          </a:prstGeom>
        </p:spPr>
      </p:pic>
    </p:spTree>
    <p:extLst>
      <p:ext uri="{BB962C8B-B14F-4D97-AF65-F5344CB8AC3E}">
        <p14:creationId xmlns:p14="http://schemas.microsoft.com/office/powerpoint/2010/main" val="2061293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Materials</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pPr marL="800100" lvl="2" indent="-571500">
              <a:buFont typeface="Arial" panose="020B0604020202020204" pitchFamily="34" charset="0"/>
              <a:buChar char="•"/>
            </a:pPr>
            <a:r>
              <a:rPr lang="en-US" dirty="0">
                <a:hlinkClick r:id="rId3"/>
              </a:rPr>
              <a:t>https://docs.botframework.com/  </a:t>
            </a:r>
            <a:r>
              <a:rPr lang="en-US" dirty="0"/>
              <a:t>  -  Bot Framework Docs</a:t>
            </a:r>
            <a:endParaRPr lang="en-US" dirty="0">
              <a:hlinkClick r:id="rId3"/>
            </a:endParaRPr>
          </a:p>
          <a:p>
            <a:pPr marL="800100" lvl="2" indent="-571500">
              <a:buFont typeface="Arial" panose="020B0604020202020204" pitchFamily="34" charset="0"/>
              <a:buChar char="•"/>
            </a:pPr>
            <a:r>
              <a:rPr lang="en-US" dirty="0">
                <a:hlinkClick r:id="rId3"/>
              </a:rPr>
              <a:t>https://github.com/pveller/ecommerce-chatbot</a:t>
            </a:r>
            <a:r>
              <a:rPr lang="en-US" dirty="0"/>
              <a:t>  - Node – Implements </a:t>
            </a:r>
            <a:r>
              <a:rPr lang="en-US" dirty="0" err="1"/>
              <a:t>IIntentInterface</a:t>
            </a:r>
            <a:endParaRPr lang="en-US" dirty="0"/>
          </a:p>
          <a:p>
            <a:pPr marL="800100" lvl="2" indent="-571500">
              <a:buFont typeface="Arial" panose="020B0604020202020204" pitchFamily="34" charset="0"/>
              <a:buChar char="•"/>
            </a:pPr>
            <a:r>
              <a:rPr lang="en-US" dirty="0">
                <a:hlinkClick r:id="rId4"/>
              </a:rPr>
              <a:t>https://github.com/Microsoft/BotBuilder</a:t>
            </a:r>
            <a:r>
              <a:rPr lang="en-US" dirty="0"/>
              <a:t>  - SDK’s has a samples folder </a:t>
            </a:r>
          </a:p>
          <a:p>
            <a:pPr marL="800100" lvl="2" indent="-571500">
              <a:buFont typeface="Arial" panose="020B0604020202020204" pitchFamily="34" charset="0"/>
              <a:buChar char="•"/>
            </a:pPr>
            <a:r>
              <a:rPr lang="en-US" dirty="0">
                <a:hlinkClick r:id="rId5"/>
              </a:rPr>
              <a:t>https://github.com/Microsoft/BotBuilder-Samples</a:t>
            </a:r>
            <a:r>
              <a:rPr lang="en-US" dirty="0"/>
              <a:t> - Different Samples (Skype, Facebook, etc.)</a:t>
            </a:r>
          </a:p>
          <a:p>
            <a:pPr marL="800100" lvl="2" indent="-571500">
              <a:buFont typeface="Arial" panose="020B0604020202020204" pitchFamily="34" charset="0"/>
              <a:buChar char="•"/>
            </a:pPr>
            <a:r>
              <a:rPr lang="en-US" dirty="0">
                <a:hlinkClick r:id="rId6"/>
              </a:rPr>
              <a:t>https://www.luis.ai/Help</a:t>
            </a:r>
            <a:r>
              <a:rPr lang="en-US" dirty="0"/>
              <a:t>  - Training videos and HOL for LUIS</a:t>
            </a:r>
          </a:p>
          <a:p>
            <a:pPr marL="800100" lvl="2" indent="-571500">
              <a:buFont typeface="Arial" panose="020B0604020202020204" pitchFamily="34" charset="0"/>
              <a:buChar char="•"/>
            </a:pPr>
            <a:r>
              <a:rPr lang="en-US" dirty="0">
                <a:hlinkClick r:id="rId7"/>
              </a:rPr>
              <a:t>https://docs.botframework.com/en-us/tools/bot-framework-emulator/</a:t>
            </a:r>
            <a:r>
              <a:rPr lang="en-US" dirty="0"/>
              <a:t>  Emulator download</a:t>
            </a:r>
          </a:p>
          <a:p>
            <a:pPr marL="800100" lvl="2" indent="-571500">
              <a:buFont typeface="Arial" panose="020B0604020202020204" pitchFamily="34" charset="0"/>
              <a:buChar char="•"/>
            </a:pPr>
            <a:r>
              <a:rPr lang="en-US" u="sng" dirty="0">
                <a:hlinkClick r:id="rId8"/>
              </a:rPr>
              <a:t>http://aka.ms/bf-bc-vstemplate</a:t>
            </a:r>
            <a:r>
              <a:rPr lang="en-US" dirty="0"/>
              <a:t>  C# Bot Template</a:t>
            </a:r>
          </a:p>
          <a:p>
            <a:pPr marL="800100" lvl="2" indent="-571500">
              <a:buFont typeface="Arial" panose="020B0604020202020204" pitchFamily="34" charset="0"/>
              <a:buChar char="•"/>
            </a:pPr>
            <a:r>
              <a:rPr lang="en-US" dirty="0"/>
              <a:t> </a:t>
            </a:r>
            <a:r>
              <a:rPr lang="en-US" u="sng" dirty="0">
                <a:hlinkClick r:id="rId9"/>
              </a:rPr>
              <a:t>https://ngrok.com</a:t>
            </a:r>
            <a:r>
              <a:rPr lang="en-US" dirty="0"/>
              <a:t> - </a:t>
            </a:r>
            <a:r>
              <a:rPr lang="en-US" dirty="0" err="1"/>
              <a:t>Ngrok</a:t>
            </a:r>
            <a:r>
              <a:rPr lang="en-US" dirty="0"/>
              <a:t> </a:t>
            </a:r>
          </a:p>
          <a:p>
            <a:pPr marL="800100" lvl="2" indent="-571500">
              <a:buFont typeface="Arial" panose="020B0604020202020204" pitchFamily="34" charset="0"/>
              <a:buChar char="•"/>
            </a:pPr>
            <a:endParaRPr lang="en-US" dirty="0"/>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340739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C2CF-AA2F-4B2F-BE47-587469B57818}"/>
              </a:ext>
            </a:extLst>
          </p:cNvPr>
          <p:cNvSpPr>
            <a:spLocks noGrp="1"/>
          </p:cNvSpPr>
          <p:nvPr>
            <p:ph type="title"/>
          </p:nvPr>
        </p:nvSpPr>
        <p:spPr/>
        <p:txBody>
          <a:bodyPr/>
          <a:lstStyle/>
          <a:p>
            <a:r>
              <a:rPr lang="en-US" dirty="0"/>
              <a:t>Contact Information:</a:t>
            </a:r>
          </a:p>
        </p:txBody>
      </p:sp>
      <p:sp>
        <p:nvSpPr>
          <p:cNvPr id="3" name="Text Placeholder 2">
            <a:extLst>
              <a:ext uri="{FF2B5EF4-FFF2-40B4-BE49-F238E27FC236}">
                <a16:creationId xmlns:a16="http://schemas.microsoft.com/office/drawing/2014/main" id="{8067C874-B61F-4DBE-896D-BC6E5F85B171}"/>
              </a:ext>
            </a:extLst>
          </p:cNvPr>
          <p:cNvSpPr>
            <a:spLocks noGrp="1"/>
          </p:cNvSpPr>
          <p:nvPr>
            <p:ph type="body" sz="quarter" idx="10"/>
          </p:nvPr>
        </p:nvSpPr>
        <p:spPr>
          <a:xfrm>
            <a:off x="-30163" y="5020943"/>
            <a:ext cx="11887200" cy="2388346"/>
          </a:xfrm>
        </p:spPr>
        <p:txBody>
          <a:bodyPr/>
          <a:lstStyle/>
          <a:p>
            <a:pPr marL="571500" indent="-571500">
              <a:buFont typeface="Arial" panose="020B0604020202020204" pitchFamily="34" charset="0"/>
              <a:buChar char="•"/>
            </a:pPr>
            <a:r>
              <a:rPr lang="en-US" sz="3200" dirty="0"/>
              <a:t>@</a:t>
            </a:r>
            <a:r>
              <a:rPr lang="en-US" sz="3200" dirty="0" err="1"/>
              <a:t>auburnjames</a:t>
            </a:r>
            <a:endParaRPr lang="en-US" sz="3200" dirty="0">
              <a:hlinkClick r:id="rId3"/>
            </a:endParaRPr>
          </a:p>
          <a:p>
            <a:pPr marL="571500" indent="-571500">
              <a:buFont typeface="Arial" panose="020B0604020202020204" pitchFamily="34" charset="0"/>
              <a:buChar char="•"/>
            </a:pPr>
            <a:r>
              <a:rPr lang="en-US" sz="3200" dirty="0">
                <a:hlinkClick r:id="rId3"/>
              </a:rPr>
              <a:t>https://www.linkedin.com/in/jamesptruitt/</a:t>
            </a:r>
            <a:endParaRPr lang="en-US" sz="3200" dirty="0">
              <a:hlinkClick r:id="rId4"/>
            </a:endParaRPr>
          </a:p>
          <a:p>
            <a:pPr marL="571500" indent="-571500">
              <a:buFont typeface="Arial" panose="020B0604020202020204" pitchFamily="34" charset="0"/>
              <a:buChar char="•"/>
            </a:pPr>
            <a:r>
              <a:rPr lang="en-US" sz="3200" dirty="0">
                <a:hlinkClick r:id="rId4"/>
              </a:rPr>
              <a:t>https://github.com/jamestruitt/AtlantaCodeCampSeptember2017</a:t>
            </a:r>
            <a:endParaRPr lang="en-US" sz="3200" dirty="0"/>
          </a:p>
          <a:p>
            <a:endParaRPr lang="en-US" dirty="0"/>
          </a:p>
        </p:txBody>
      </p:sp>
      <p:pic>
        <p:nvPicPr>
          <p:cNvPr id="5" name="Picture 4">
            <a:extLst>
              <a:ext uri="{FF2B5EF4-FFF2-40B4-BE49-F238E27FC236}">
                <a16:creationId xmlns:a16="http://schemas.microsoft.com/office/drawing/2014/main" id="{63F7551C-234D-42F8-B6B5-A39C1BC32C1D}"/>
              </a:ext>
            </a:extLst>
          </p:cNvPr>
          <p:cNvPicPr>
            <a:picLocks noChangeAspect="1"/>
          </p:cNvPicPr>
          <p:nvPr/>
        </p:nvPicPr>
        <p:blipFill>
          <a:blip r:embed="rId5"/>
          <a:stretch>
            <a:fillRect/>
          </a:stretch>
        </p:blipFill>
        <p:spPr>
          <a:xfrm>
            <a:off x="427037" y="1117754"/>
            <a:ext cx="2590800" cy="3887045"/>
          </a:xfrm>
          <a:prstGeom prst="rect">
            <a:avLst/>
          </a:prstGeom>
          <a:ln>
            <a:noFill/>
          </a:ln>
          <a:effectLst>
            <a:softEdge rad="112500"/>
          </a:effectLst>
        </p:spPr>
      </p:pic>
    </p:spTree>
    <p:extLst>
      <p:ext uri="{BB962C8B-B14F-4D97-AF65-F5344CB8AC3E}">
        <p14:creationId xmlns:p14="http://schemas.microsoft.com/office/powerpoint/2010/main" val="3613555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CD930D-EE42-416B-B1A3-F2587CC16600}"/>
              </a:ext>
            </a:extLst>
          </p:cNvPr>
          <p:cNvSpPr/>
          <p:nvPr/>
        </p:nvSpPr>
        <p:spPr bwMode="auto">
          <a:xfrm>
            <a:off x="1265237" y="558329"/>
            <a:ext cx="10210799"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400" kern="0" dirty="0">
                <a:solidFill>
                  <a:srgbClr val="0078D7"/>
                </a:solidFill>
                <a:latin typeface="Segoe UI Light"/>
              </a:rPr>
              <a:t>Once in a Decade Opportunity</a:t>
            </a:r>
            <a:endParaRPr kumimoji="0" lang="en-US" sz="5400" b="0" i="0" u="none" strike="noStrike" kern="0" cap="none" spc="0" normalizeH="0" baseline="0" noProof="0" dirty="0">
              <a:ln>
                <a:noFill/>
              </a:ln>
              <a:solidFill>
                <a:srgbClr val="0078D7"/>
              </a:solidFill>
              <a:effectLst/>
              <a:uLnTx/>
              <a:uFillTx/>
              <a:latin typeface="Segoe UI Light"/>
              <a:ea typeface="+mn-ea"/>
              <a:cs typeface="+mn-cs"/>
            </a:endParaRPr>
          </a:p>
        </p:txBody>
      </p:sp>
      <p:grpSp>
        <p:nvGrpSpPr>
          <p:cNvPr id="6" name="Group 5">
            <a:extLst>
              <a:ext uri="{FF2B5EF4-FFF2-40B4-BE49-F238E27FC236}">
                <a16:creationId xmlns:a16="http://schemas.microsoft.com/office/drawing/2014/main" id="{E6BF3EBB-F46C-4632-9FF0-1F38A5C0B25D}"/>
              </a:ext>
            </a:extLst>
          </p:cNvPr>
          <p:cNvGrpSpPr/>
          <p:nvPr/>
        </p:nvGrpSpPr>
        <p:grpSpPr>
          <a:xfrm>
            <a:off x="3092177" y="1632080"/>
            <a:ext cx="6252120" cy="426308"/>
            <a:chOff x="2142068" y="1582268"/>
            <a:chExt cx="7713131" cy="525931"/>
          </a:xfrm>
        </p:grpSpPr>
        <p:pic>
          <p:nvPicPr>
            <p:cNvPr id="7" name="Picture 6">
              <a:extLst>
                <a:ext uri="{FF2B5EF4-FFF2-40B4-BE49-F238E27FC236}">
                  <a16:creationId xmlns:a16="http://schemas.microsoft.com/office/drawing/2014/main" id="{A4F7668C-5BBB-4B0B-8A3C-8BA25C1C1AD0}"/>
                </a:ext>
              </a:extLst>
            </p:cNvPr>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8" name="Picture 7">
              <a:extLst>
                <a:ext uri="{FF2B5EF4-FFF2-40B4-BE49-F238E27FC236}">
                  <a16:creationId xmlns:a16="http://schemas.microsoft.com/office/drawing/2014/main" id="{E313DD1B-EA33-4F66-AFCA-F222FC35CBA2}"/>
                </a:ext>
              </a:extLst>
            </p:cNvPr>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9" name="Picture 8">
              <a:extLst>
                <a:ext uri="{FF2B5EF4-FFF2-40B4-BE49-F238E27FC236}">
                  <a16:creationId xmlns:a16="http://schemas.microsoft.com/office/drawing/2014/main" id="{7B90E882-E574-404A-97EC-80D3A4100E82}"/>
                </a:ext>
              </a:extLst>
            </p:cNvPr>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0" name="Picture 9">
              <a:extLst>
                <a:ext uri="{FF2B5EF4-FFF2-40B4-BE49-F238E27FC236}">
                  <a16:creationId xmlns:a16="http://schemas.microsoft.com/office/drawing/2014/main" id="{0C883A8D-3555-4A41-A967-CB1964DB9050}"/>
                </a:ext>
              </a:extLst>
            </p:cNvPr>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1" name="Picture 10">
              <a:extLst>
                <a:ext uri="{FF2B5EF4-FFF2-40B4-BE49-F238E27FC236}">
                  <a16:creationId xmlns:a16="http://schemas.microsoft.com/office/drawing/2014/main" id="{30A54CB4-3C52-461F-B641-85F33AE55B37}"/>
                </a:ext>
              </a:extLst>
            </p:cNvPr>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2" name="Picture 11">
              <a:extLst>
                <a:ext uri="{FF2B5EF4-FFF2-40B4-BE49-F238E27FC236}">
                  <a16:creationId xmlns:a16="http://schemas.microsoft.com/office/drawing/2014/main" id="{BFA11157-C23E-4C24-B22C-637352D535A3}"/>
                </a:ext>
              </a:extLst>
            </p:cNvPr>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13" name="Picture 12">
              <a:extLst>
                <a:ext uri="{FF2B5EF4-FFF2-40B4-BE49-F238E27FC236}">
                  <a16:creationId xmlns:a16="http://schemas.microsoft.com/office/drawing/2014/main" id="{B71A4A51-FB77-4433-AFDB-37A797ACC281}"/>
                </a:ext>
              </a:extLst>
            </p:cNvPr>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14" name="Freeform 43">
              <a:extLst>
                <a:ext uri="{FF2B5EF4-FFF2-40B4-BE49-F238E27FC236}">
                  <a16:creationId xmlns:a16="http://schemas.microsoft.com/office/drawing/2014/main" id="{BCA7E02A-2626-4833-8DC7-C3224DAC79B7}"/>
                </a:ext>
              </a:extLst>
            </p:cNvPr>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5" name="Text Placeholder 3">
            <a:extLst>
              <a:ext uri="{FF2B5EF4-FFF2-40B4-BE49-F238E27FC236}">
                <a16:creationId xmlns:a16="http://schemas.microsoft.com/office/drawing/2014/main" id="{8F4079EA-39FA-4E21-8418-8C347A04DA00}"/>
              </a:ext>
            </a:extLst>
          </p:cNvPr>
          <p:cNvSpPr txBox="1">
            <a:spLocks/>
          </p:cNvSpPr>
          <p:nvPr/>
        </p:nvSpPr>
        <p:spPr>
          <a:xfrm>
            <a:off x="198437" y="2659062"/>
            <a:ext cx="11887200" cy="341632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pt-BR" sz="2800" dirty="0"/>
              <a:t>High demand from companies of all sizes</a:t>
            </a:r>
          </a:p>
          <a:p>
            <a:pPr>
              <a:buFont typeface="Wingdings" panose="05000000000000000000" pitchFamily="2" charset="2"/>
              <a:buChar char="q"/>
            </a:pPr>
            <a:r>
              <a:rPr lang="pt-BR" sz="2800" dirty="0"/>
              <a:t>Opportunity for more natural experiences</a:t>
            </a:r>
          </a:p>
          <a:p>
            <a:pPr>
              <a:buFont typeface="Wingdings" panose="05000000000000000000" pitchFamily="2" charset="2"/>
              <a:buChar char="q"/>
            </a:pPr>
            <a:r>
              <a:rPr lang="pt-BR" sz="2800" dirty="0"/>
              <a:t>Users spending more time on messaging apps</a:t>
            </a:r>
          </a:p>
          <a:p>
            <a:pPr>
              <a:buFont typeface="Wingdings" panose="05000000000000000000" pitchFamily="2" charset="2"/>
              <a:buChar char="q"/>
            </a:pPr>
            <a:r>
              <a:rPr lang="pt-BR" sz="2800" dirty="0"/>
              <a:t>Simpler deployment/update model than apps</a:t>
            </a:r>
          </a:p>
          <a:p>
            <a:pPr>
              <a:buFont typeface="Wingdings" panose="05000000000000000000" pitchFamily="2" charset="2"/>
              <a:buChar char="q"/>
            </a:pPr>
            <a:r>
              <a:rPr lang="pt-BR" sz="2800" dirty="0"/>
              <a:t>App ecosystem overly crowded</a:t>
            </a:r>
          </a:p>
          <a:p>
            <a:pPr>
              <a:buFont typeface="Wingdings" panose="05000000000000000000" pitchFamily="2" charset="2"/>
              <a:buChar char="q"/>
            </a:pPr>
            <a:r>
              <a:rPr lang="pt-BR" sz="2800" dirty="0"/>
              <a:t>Everybody wants to automate something</a:t>
            </a:r>
          </a:p>
          <a:p>
            <a:pPr>
              <a:buFont typeface="Wingdings" panose="05000000000000000000" pitchFamily="2" charset="2"/>
              <a:buChar char="q"/>
            </a:pPr>
            <a:endParaRPr lang="en-US" sz="2800" dirty="0"/>
          </a:p>
          <a:p>
            <a:pPr>
              <a:buFont typeface="Wingdings" panose="05000000000000000000" pitchFamily="2" charset="2"/>
              <a:buChar char="q"/>
            </a:pPr>
            <a:endParaRPr lang="en-US" sz="2800" dirty="0"/>
          </a:p>
        </p:txBody>
      </p:sp>
    </p:spTree>
    <p:extLst>
      <p:ext uri="{BB962C8B-B14F-4D97-AF65-F5344CB8AC3E}">
        <p14:creationId xmlns:p14="http://schemas.microsoft.com/office/powerpoint/2010/main" val="30203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5"/>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6"/>
                                        </p:tgtEl>
                                        <p:attrNameLst>
                                          <p:attrName>ppt_x</p:attrName>
                                          <p:attrName>ppt_y</p:attrName>
                                        </p:attrNameLst>
                                      </p:cBhvr>
                                      <p:rCtr x="0" y="38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04280E-8122-42F2-B02C-2C5475307D34}"/>
              </a:ext>
            </a:extLst>
          </p:cNvPr>
          <p:cNvSpPr/>
          <p:nvPr/>
        </p:nvSpPr>
        <p:spPr>
          <a:xfrm>
            <a:off x="274637" y="1363662"/>
            <a:ext cx="12039600" cy="5293757"/>
          </a:xfrm>
          <a:prstGeom prst="rect">
            <a:avLst/>
          </a:prstGeom>
        </p:spPr>
        <p:txBody>
          <a:bodyPr wrap="square">
            <a:spAutoFit/>
          </a:bodyPr>
          <a:lstStyle/>
          <a:p>
            <a:pPr marL="571500" indent="-571500">
              <a:buFont typeface="Arial" panose="020B0604020202020204" pitchFamily="34" charset="0"/>
              <a:buChar char="•"/>
            </a:pPr>
            <a:r>
              <a:rPr lang="pt-BR" sz="3600" dirty="0">
                <a:solidFill>
                  <a:schemeClr val="accent5"/>
                </a:solidFill>
              </a:rPr>
              <a:t>It is not how “smart” they are</a:t>
            </a:r>
          </a:p>
          <a:p>
            <a:pPr marL="571500" indent="-571500">
              <a:buFont typeface="Arial" panose="020B0604020202020204" pitchFamily="34" charset="0"/>
              <a:buChar char="•"/>
            </a:pPr>
            <a:r>
              <a:rPr lang="pt-BR" sz="3600" dirty="0">
                <a:solidFill>
                  <a:schemeClr val="accent5"/>
                </a:solidFill>
              </a:rPr>
              <a:t>It is not how much natural language they offer</a:t>
            </a:r>
          </a:p>
          <a:p>
            <a:pPr marL="571500" indent="-571500">
              <a:buFont typeface="Arial" panose="020B0604020202020204" pitchFamily="34" charset="0"/>
              <a:buChar char="•"/>
            </a:pPr>
            <a:r>
              <a:rPr lang="pt-BR" sz="3600" dirty="0">
                <a:solidFill>
                  <a:schemeClr val="accent5"/>
                </a:solidFill>
              </a:rPr>
              <a:t>It is not whether they use voice or not</a:t>
            </a:r>
          </a:p>
          <a:p>
            <a:endParaRPr lang="pt-BR" sz="3600" b="1" dirty="0">
              <a:solidFill>
                <a:schemeClr val="accent5"/>
              </a:solidFill>
            </a:endParaRPr>
          </a:p>
          <a:p>
            <a:r>
              <a:rPr lang="pt-BR" sz="3600" b="1" dirty="0">
                <a:solidFill>
                  <a:schemeClr val="accent5"/>
                </a:solidFill>
              </a:rPr>
              <a:t>It’s whether it solves the user’s needs in the quickest/easiest way compared to any other option</a:t>
            </a:r>
          </a:p>
          <a:p>
            <a:endParaRPr lang="pt-BR" sz="3600" dirty="0">
              <a:solidFill>
                <a:schemeClr val="accent5"/>
              </a:solidFill>
            </a:endParaRPr>
          </a:p>
          <a:p>
            <a:r>
              <a:rPr lang="pt-BR" sz="3600" dirty="0">
                <a:solidFill>
                  <a:schemeClr val="accent5"/>
                </a:solidFill>
              </a:rPr>
              <a:t>It’s all about user experience... Just like an app, or a website</a:t>
            </a:r>
            <a:endParaRPr lang="en-US" sz="3600" dirty="0">
              <a:solidFill>
                <a:schemeClr val="accent5"/>
              </a:solidFill>
            </a:endParaRPr>
          </a:p>
          <a:p>
            <a:endParaRPr lang="en-US" sz="1400" dirty="0">
              <a:solidFill>
                <a:schemeClr val="accent5"/>
              </a:solidFill>
            </a:endParaRPr>
          </a:p>
        </p:txBody>
      </p:sp>
      <p:sp>
        <p:nvSpPr>
          <p:cNvPr id="3" name="Rectangle 2">
            <a:extLst>
              <a:ext uri="{FF2B5EF4-FFF2-40B4-BE49-F238E27FC236}">
                <a16:creationId xmlns:a16="http://schemas.microsoft.com/office/drawing/2014/main" id="{DB91CECB-FFE9-4F63-A00F-DA229FAEE010}"/>
              </a:ext>
            </a:extLst>
          </p:cNvPr>
          <p:cNvSpPr/>
          <p:nvPr/>
        </p:nvSpPr>
        <p:spPr>
          <a:xfrm>
            <a:off x="367056" y="449262"/>
            <a:ext cx="7679981" cy="830997"/>
          </a:xfrm>
          <a:prstGeom prst="rect">
            <a:avLst/>
          </a:prstGeom>
        </p:spPr>
        <p:txBody>
          <a:bodyPr wrap="square">
            <a:spAutoFit/>
          </a:bodyPr>
          <a:lstStyle/>
          <a:p>
            <a:r>
              <a:rPr lang="pt-BR" sz="4800" dirty="0">
                <a:solidFill>
                  <a:schemeClr val="accent5"/>
                </a:solidFill>
              </a:rPr>
              <a:t>What makes a bot great?</a:t>
            </a:r>
            <a:endParaRPr lang="en-US" sz="4800" dirty="0"/>
          </a:p>
        </p:txBody>
      </p:sp>
    </p:spTree>
    <p:extLst>
      <p:ext uri="{BB962C8B-B14F-4D97-AF65-F5344CB8AC3E}">
        <p14:creationId xmlns:p14="http://schemas.microsoft.com/office/powerpoint/2010/main" val="7070572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058AC41F-6A78-4A30-8142-4DFBFDFE930F}"/>
              </a:ext>
            </a:extLst>
          </p:cNvPr>
          <p:cNvSpPr txBox="1">
            <a:spLocks/>
          </p:cNvSpPr>
          <p:nvPr/>
        </p:nvSpPr>
        <p:spPr>
          <a:xfrm>
            <a:off x="274637" y="1973262"/>
            <a:ext cx="11394200" cy="3810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pt-BR" sz="7200" b="1" i="0" u="none" strike="noStrike" kern="1200" cap="none" spc="-102" normalizeH="0" baseline="0" noProof="0" dirty="0">
                <a:ln w="3175">
                  <a:noFill/>
                </a:ln>
                <a:solidFill>
                  <a:schemeClr val="accent5"/>
                </a:solidFill>
                <a:effectLst/>
                <a:uLnTx/>
                <a:uFillTx/>
                <a:latin typeface="Segoe UI Light"/>
                <a:ea typeface="+mn-ea"/>
                <a:cs typeface="Segoe UI" pitchFamily="34" charset="0"/>
              </a:rPr>
              <a:t>The best bots make you type </a:t>
            </a:r>
            <a:r>
              <a:rPr kumimoji="0" lang="pt-BR" sz="7200" b="1" i="0" u="none" strike="noStrike" kern="1200" cap="none" spc="-102" normalizeH="0" baseline="0" noProof="0" dirty="0">
                <a:ln w="3175">
                  <a:noFill/>
                </a:ln>
                <a:solidFill>
                  <a:srgbClr val="FFFF00"/>
                </a:solidFill>
                <a:effectLst/>
                <a:uLnTx/>
                <a:uFillTx/>
                <a:latin typeface="Segoe UI Light"/>
                <a:ea typeface="+mn-ea"/>
                <a:cs typeface="Segoe UI" pitchFamily="34" charset="0"/>
              </a:rPr>
              <a:t>less</a:t>
            </a:r>
            <a:r>
              <a:rPr kumimoji="0" lang="pt-BR" sz="7200" b="1" i="0" u="none" strike="noStrike" kern="1200" cap="none" spc="-102" normalizeH="0" baseline="0" noProof="0" dirty="0">
                <a:ln w="3175">
                  <a:noFill/>
                </a:ln>
                <a:solidFill>
                  <a:schemeClr val="accent5"/>
                </a:solidFill>
                <a:effectLst/>
                <a:uLnTx/>
                <a:uFillTx/>
                <a:latin typeface="Segoe UI Light"/>
                <a:ea typeface="+mn-ea"/>
                <a:cs typeface="Segoe UI" pitchFamily="34" charset="0"/>
              </a:rPr>
              <a:t>,</a:t>
            </a:r>
            <a:r>
              <a:rPr kumimoji="0" lang="pt-BR" sz="7200" i="0" u="none" strike="noStrike" kern="1200" cap="none" spc="-102" normalizeH="0" baseline="0" noProof="0" dirty="0">
                <a:ln w="3175">
                  <a:noFill/>
                </a:ln>
                <a:solidFill>
                  <a:schemeClr val="accent5"/>
                </a:solidFill>
                <a:effectLst/>
                <a:uLnTx/>
                <a:uFillTx/>
                <a:latin typeface="Segoe UI Light"/>
                <a:ea typeface="+mn-ea"/>
                <a:cs typeface="Segoe UI" pitchFamily="34" charset="0"/>
              </a:rPr>
              <a:t> </a:t>
            </a:r>
            <a:r>
              <a:rPr kumimoji="0" lang="pt-BR" sz="7200" b="1" i="0" u="none" strike="noStrike" kern="1200" cap="none" spc="-102" normalizeH="0" baseline="0" noProof="0" dirty="0">
                <a:ln w="3175">
                  <a:noFill/>
                </a:ln>
                <a:solidFill>
                  <a:schemeClr val="accent5"/>
                </a:solidFill>
                <a:effectLst/>
                <a:uLnTx/>
                <a:uFillTx/>
                <a:latin typeface="Segoe UI Light"/>
                <a:ea typeface="+mn-ea"/>
                <a:cs typeface="Segoe UI" pitchFamily="34" charset="0"/>
              </a:rPr>
              <a:t>not </a:t>
            </a:r>
            <a:r>
              <a:rPr kumimoji="0" lang="pt-BR" sz="7200" b="1" i="0" u="none" strike="noStrike" kern="1200" cap="none" spc="-102" normalizeH="0" baseline="0" noProof="0" dirty="0">
                <a:ln w="3175">
                  <a:noFill/>
                </a:ln>
                <a:solidFill>
                  <a:srgbClr val="FF8C00"/>
                </a:solidFill>
                <a:effectLst/>
                <a:uLnTx/>
                <a:uFillTx/>
                <a:latin typeface="Segoe UI Light"/>
                <a:ea typeface="+mn-ea"/>
                <a:cs typeface="Segoe UI" pitchFamily="34" charset="0"/>
              </a:rPr>
              <a:t>more</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1"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pt-BR" sz="36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710788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9584" y="3312597"/>
            <a:ext cx="3277307" cy="923330"/>
          </a:xfrm>
          <a:prstGeom prst="rect">
            <a:avLst/>
          </a:prstGeom>
        </p:spPr>
        <p:txBody>
          <a:bodyPr wrap="none">
            <a:spAutoFit/>
          </a:bodyPr>
          <a:lstStyle/>
          <a:p>
            <a:r>
              <a:rPr lang="en-US" dirty="0"/>
              <a:t>Bots of today (show examples)</a:t>
            </a:r>
          </a:p>
          <a:p>
            <a:endParaRPr lang="en-US" dirty="0"/>
          </a:p>
          <a:p>
            <a:r>
              <a:rPr lang="en-US" dirty="0">
                <a:hlinkClick r:id="rId3"/>
              </a:rPr>
              <a:t>https://www.botpages.com/</a:t>
            </a:r>
            <a:r>
              <a:rPr lang="en-US" dirty="0"/>
              <a:t> </a:t>
            </a:r>
          </a:p>
        </p:txBody>
      </p:sp>
      <p:pic>
        <p:nvPicPr>
          <p:cNvPr id="3" name="Picture 2"/>
          <p:cNvPicPr>
            <a:picLocks noChangeAspect="1"/>
          </p:cNvPicPr>
          <p:nvPr/>
        </p:nvPicPr>
        <p:blipFill>
          <a:blip r:embed="rId4"/>
          <a:stretch>
            <a:fillRect/>
          </a:stretch>
        </p:blipFill>
        <p:spPr>
          <a:xfrm>
            <a:off x="95023" y="1287462"/>
            <a:ext cx="12246465" cy="3810011"/>
          </a:xfrm>
          <a:prstGeom prst="rect">
            <a:avLst/>
          </a:prstGeom>
        </p:spPr>
      </p:pic>
      <p:sp>
        <p:nvSpPr>
          <p:cNvPr id="4" name="Rectangle 3"/>
          <p:cNvSpPr/>
          <p:nvPr/>
        </p:nvSpPr>
        <p:spPr bwMode="auto">
          <a:xfrm>
            <a:off x="3017837" y="1287462"/>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6103937" y="1262959"/>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9175490" y="1262958"/>
            <a:ext cx="228600" cy="381001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4952380"/>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20932</TotalTime>
  <Words>3727</Words>
  <Application>Microsoft Office PowerPoint</Application>
  <PresentationFormat>Custom</PresentationFormat>
  <Paragraphs>638</Paragraphs>
  <Slides>52</Slides>
  <Notes>52</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52</vt:i4>
      </vt:variant>
    </vt:vector>
  </HeadingPairs>
  <TitlesOfParts>
    <vt:vector size="66" baseType="lpstr">
      <vt:lpstr>Arial</vt:lpstr>
      <vt:lpstr>Calibri</vt:lpstr>
      <vt:lpstr>Consolas</vt:lpstr>
      <vt:lpstr>Segoe UI</vt:lpstr>
      <vt:lpstr>Segoe UI Light</vt:lpstr>
      <vt:lpstr>Segoe UI Semilight</vt:lpstr>
      <vt:lpstr>Times New Roman</vt:lpstr>
      <vt:lpstr>Wingdings</vt:lpstr>
      <vt:lpstr>5-30721_Build_2016_Template_Light</vt:lpstr>
      <vt:lpstr>5-30721_Build_2016_Template_Dark</vt:lpstr>
      <vt:lpstr>5-30711_TR22_BO_CT_Template</vt:lpstr>
      <vt:lpstr>COLOR TEMPLATE</vt:lpstr>
      <vt:lpstr>5_COLOR TEMPLATE</vt:lpstr>
      <vt:lpstr>5-50033_TR23_BO_CT_Template</vt:lpstr>
      <vt:lpstr>You talking to me? Building Bots with the Bot Framework for the enterprise and beyond. </vt:lpstr>
      <vt:lpstr>PowerPoint Presentation</vt:lpstr>
      <vt:lpstr>What is a chatbot?</vt:lpstr>
      <vt:lpstr>PowerPoint Presentation</vt:lpstr>
      <vt:lpstr>It is an computer program that simulates human conversation, or chat, usually on on  a messaging platform.  (Slack, kik, Messenger, Skype, Web ,etc.)</vt:lpstr>
      <vt:lpstr>PowerPoint Presentation</vt:lpstr>
      <vt:lpstr>PowerPoint Presentation</vt:lpstr>
      <vt:lpstr>PowerPoint Presentation</vt:lpstr>
      <vt:lpstr>PowerPoint Presentation</vt:lpstr>
      <vt:lpstr>PowerPoint Presentation</vt:lpstr>
      <vt:lpstr>Why is NLP so hard?</vt:lpstr>
      <vt:lpstr>PowerPoint Presentation</vt:lpstr>
      <vt:lpstr>PowerPoint Presentation</vt:lpstr>
      <vt:lpstr>PowerPoint Presentation</vt:lpstr>
      <vt:lpstr>Determine Intent</vt:lpstr>
      <vt:lpstr>How LUIS.ai works</vt:lpstr>
      <vt:lpstr>PowerPoint Presentation</vt:lpstr>
      <vt:lpstr>New bot developers tend to abuse NLP</vt:lpstr>
      <vt:lpstr>Users never say things the way you expect</vt:lpstr>
      <vt:lpstr>New bot developers tend to abuse NLP</vt:lpstr>
      <vt:lpstr>PowerPoint Presentation</vt:lpstr>
      <vt:lpstr>PowerPoint Presentation</vt:lpstr>
      <vt:lpstr>PowerPoint Presentation</vt:lpstr>
      <vt:lpstr>PowerPoint Presentation</vt:lpstr>
      <vt:lpstr>The Bot Framework</vt:lpstr>
      <vt:lpstr>PowerPoint Presentation</vt:lpstr>
      <vt:lpstr>PowerPoint Presentation</vt:lpstr>
      <vt:lpstr>PowerPoint Presentation</vt:lpstr>
      <vt:lpstr>PowerPoint Presentation</vt:lpstr>
      <vt:lpstr>Connector Service</vt:lpstr>
      <vt:lpstr>PowerPoint Presentation</vt:lpstr>
      <vt:lpstr>PowerPoint Presentation</vt:lpstr>
      <vt:lpstr>PowerPoint Presentation</vt:lpstr>
      <vt:lpstr>PowerPoint Presentation</vt:lpstr>
      <vt:lpstr>Persisting Data</vt:lpstr>
      <vt:lpstr>Dialogs are for bots like screens are for apps</vt:lpstr>
      <vt:lpstr>Invoking a Dialog</vt:lpstr>
      <vt:lpstr>PowerPoint Presentation</vt:lpstr>
      <vt:lpstr>Dialogs are serialized into stacks</vt:lpstr>
      <vt:lpstr>Redirecting to a Dialog</vt:lpstr>
      <vt:lpstr>Redirecting to a Dialog</vt:lpstr>
      <vt:lpstr>Waterfall</vt:lpstr>
      <vt:lpstr>Simple Waterfall</vt:lpstr>
      <vt:lpstr>First Run</vt:lpstr>
      <vt:lpstr>First Run</vt:lpstr>
      <vt:lpstr>What else?</vt:lpstr>
      <vt:lpstr>PowerPoint Presentation</vt:lpstr>
      <vt:lpstr>Search can do wonders for bots</vt:lpstr>
      <vt:lpstr>Technology Needed today Node</vt:lpstr>
      <vt:lpstr>Demo Time .</vt:lpstr>
      <vt:lpstr>Additional Materials</vt:lpstr>
      <vt:lpstr>Contact Information: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Shows</dc:creator>
  <cp:keywords>Microsoft Build 2016</cp:keywords>
  <dc:description>Template: Mitchell Derrey, Silver Fox Productions
Formatting: 
Audience Type:</dc:description>
  <cp:lastModifiedBy>James Truitt (ATLANTA)</cp:lastModifiedBy>
  <cp:revision>211</cp:revision>
  <dcterms:created xsi:type="dcterms:W3CDTF">2016-03-30T17:18:35Z</dcterms:created>
  <dcterms:modified xsi:type="dcterms:W3CDTF">2017-09-16T14:39:23Z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jatruit@microsoft.com</vt:lpwstr>
  </property>
  <property fmtid="{D5CDD505-2E9C-101B-9397-08002B2CF9AE}" pid="18" name="MSIP_Label_f42aa342-8706-4288-bd11-ebb85995028c_SetDate">
    <vt:lpwstr>2017-09-16T03:53:50.4280453-04:00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